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6" r:id="rId2"/>
    <p:sldId id="301" r:id="rId3"/>
    <p:sldId id="314" r:id="rId4"/>
    <p:sldId id="327" r:id="rId5"/>
    <p:sldId id="259" r:id="rId6"/>
    <p:sldId id="260" r:id="rId7"/>
    <p:sldId id="328" r:id="rId8"/>
    <p:sldId id="261" r:id="rId9"/>
    <p:sldId id="329" r:id="rId10"/>
    <p:sldId id="262" r:id="rId11"/>
    <p:sldId id="370" r:id="rId12"/>
    <p:sldId id="263" r:id="rId13"/>
    <p:sldId id="409" r:id="rId14"/>
    <p:sldId id="264" r:id="rId15"/>
    <p:sldId id="417" r:id="rId16"/>
    <p:sldId id="410" r:id="rId17"/>
    <p:sldId id="411" r:id="rId18"/>
    <p:sldId id="413" r:id="rId19"/>
    <p:sldId id="414" r:id="rId20"/>
    <p:sldId id="415" r:id="rId21"/>
    <p:sldId id="412" r:id="rId22"/>
    <p:sldId id="416" r:id="rId23"/>
    <p:sldId id="418" r:id="rId24"/>
    <p:sldId id="419" r:id="rId25"/>
    <p:sldId id="42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30" r:id="rId35"/>
    <p:sldId id="431" r:id="rId36"/>
    <p:sldId id="432" r:id="rId37"/>
    <p:sldId id="433" r:id="rId38"/>
    <p:sldId id="434" r:id="rId39"/>
    <p:sldId id="436" r:id="rId40"/>
    <p:sldId id="437" r:id="rId41"/>
    <p:sldId id="435" r:id="rId42"/>
    <p:sldId id="438" r:id="rId43"/>
    <p:sldId id="440" r:id="rId44"/>
    <p:sldId id="292" r:id="rId45"/>
    <p:sldId id="293" r:id="rId46"/>
    <p:sldId id="441" r:id="rId47"/>
    <p:sldId id="297" r:id="rId48"/>
    <p:sldId id="442" r:id="rId49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8">
          <p15:clr>
            <a:srgbClr val="A4A3A4"/>
          </p15:clr>
        </p15:guide>
        <p15:guide id="2" pos="22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7"/>
      </p:cViewPr>
      <p:guideLst>
        <p:guide orient="horz" pos="2938"/>
        <p:guide pos="22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1.png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10" Type="http://schemas.openxmlformats.org/officeDocument/2006/relationships/image" Target="../media/image3.png"/><Relationship Id="rId4" Type="http://schemas.openxmlformats.org/officeDocument/2006/relationships/tags" Target="../tags/tag95.xml"/><Relationship Id="rId9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9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5" Type="http://schemas.openxmlformats.org/officeDocument/2006/relationships/tags" Target="../tags/tag135.xml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5" Type="http://schemas.openxmlformats.org/officeDocument/2006/relationships/tags" Target="../tags/tag159.xml"/><Relationship Id="rId10" Type="http://schemas.openxmlformats.org/officeDocument/2006/relationships/tags" Target="../tags/tag164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5" Type="http://schemas.openxmlformats.org/officeDocument/2006/relationships/tags" Target="../tags/tag172.xml"/><Relationship Id="rId10" Type="http://schemas.openxmlformats.org/officeDocument/2006/relationships/tags" Target="../tags/tag177.xml"/><Relationship Id="rId4" Type="http://schemas.openxmlformats.org/officeDocument/2006/relationships/tags" Target="../tags/tag171.xml"/><Relationship Id="rId9" Type="http://schemas.openxmlformats.org/officeDocument/2006/relationships/tags" Target="../tags/tag176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8.xml"/><Relationship Id="rId9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2.png"/><Relationship Id="rId5" Type="http://schemas.openxmlformats.org/officeDocument/2006/relationships/tags" Target="../tags/tag2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8.xml"/><Relationship Id="rId9" Type="http://schemas.openxmlformats.org/officeDocument/2006/relationships/tags" Target="../tags/tag8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0"/>
            <a:ext cx="1056132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01159" y="520037"/>
            <a:ext cx="5335215" cy="581792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2324100"/>
            <a:ext cx="68580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246540" y="2496841"/>
            <a:ext cx="6449449" cy="1127914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9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246540" y="3703466"/>
            <a:ext cx="6449449" cy="672402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11595100" y="5636260"/>
            <a:ext cx="600075" cy="1222375"/>
            <a:chOff x="18260" y="8876"/>
            <a:chExt cx="945" cy="1925"/>
          </a:xfrm>
        </p:grpSpPr>
        <p:sp>
          <p:nvSpPr>
            <p:cNvPr id="8" name="矩形 7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46400" y="0"/>
            <a:ext cx="6299199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965200" y="1816100"/>
            <a:ext cx="10261600" cy="322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5767005" y="3578588"/>
            <a:ext cx="65799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406650" y="2433746"/>
            <a:ext cx="7378700" cy="1053703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2406650" y="3657600"/>
            <a:ext cx="7378700" cy="820738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11595100" y="5636260"/>
            <a:ext cx="600075" cy="1222375"/>
            <a:chOff x="18260" y="8876"/>
            <a:chExt cx="945" cy="1925"/>
          </a:xfrm>
        </p:grpSpPr>
        <p:sp>
          <p:nvSpPr>
            <p:cNvPr id="6" name="矩形 5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1595100" y="5636260"/>
            <a:ext cx="600075" cy="1222375"/>
            <a:chOff x="18260" y="8876"/>
            <a:chExt cx="945" cy="1925"/>
          </a:xfrm>
        </p:grpSpPr>
        <p:sp>
          <p:nvSpPr>
            <p:cNvPr id="6" name="矩形 5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-10160" y="-7620"/>
            <a:ext cx="600075" cy="1222375"/>
            <a:chOff x="18260" y="8876"/>
            <a:chExt cx="945" cy="1925"/>
          </a:xfrm>
        </p:grpSpPr>
        <p:sp>
          <p:nvSpPr>
            <p:cNvPr id="13" name="矩形 12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 flipH="1">
            <a:off x="0" y="5646420"/>
            <a:ext cx="600075" cy="1222375"/>
            <a:chOff x="18260" y="8876"/>
            <a:chExt cx="945" cy="1925"/>
          </a:xfrm>
        </p:grpSpPr>
        <p:sp>
          <p:nvSpPr>
            <p:cNvPr id="6" name="矩形 5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591925" y="0"/>
            <a:ext cx="600075" cy="1222375"/>
            <a:chOff x="18260" y="8876"/>
            <a:chExt cx="945" cy="1925"/>
          </a:xfrm>
        </p:grpSpPr>
        <p:sp>
          <p:nvSpPr>
            <p:cNvPr id="6" name="矩形 5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13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12065" y="0"/>
            <a:ext cx="600075" cy="1222375"/>
            <a:chOff x="18260" y="8876"/>
            <a:chExt cx="945" cy="1925"/>
          </a:xfrm>
        </p:grpSpPr>
        <p:sp>
          <p:nvSpPr>
            <p:cNvPr id="13" name="矩形 12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 flipH="1">
            <a:off x="4445" y="-10160"/>
            <a:ext cx="600075" cy="1222375"/>
            <a:chOff x="18260" y="8876"/>
            <a:chExt cx="945" cy="1925"/>
          </a:xfrm>
        </p:grpSpPr>
        <p:sp>
          <p:nvSpPr>
            <p:cNvPr id="6" name="矩形 5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 flipH="1">
            <a:off x="-20320" y="5636260"/>
            <a:ext cx="600075" cy="1222375"/>
            <a:chOff x="18260" y="8876"/>
            <a:chExt cx="945" cy="1925"/>
          </a:xfrm>
        </p:grpSpPr>
        <p:sp>
          <p:nvSpPr>
            <p:cNvPr id="6" name="矩形 5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13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309985" y="5055235"/>
            <a:ext cx="885190" cy="1803400"/>
            <a:chOff x="18260" y="8876"/>
            <a:chExt cx="945" cy="1925"/>
          </a:xfrm>
        </p:grpSpPr>
        <p:sp>
          <p:nvSpPr>
            <p:cNvPr id="6" name="矩形 5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-5715" y="2540"/>
            <a:ext cx="885190" cy="1803400"/>
            <a:chOff x="18260" y="8876"/>
            <a:chExt cx="945" cy="1925"/>
          </a:xfrm>
        </p:grpSpPr>
        <p:sp>
          <p:nvSpPr>
            <p:cNvPr id="12" name="矩形 11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11595100" y="5636260"/>
            <a:ext cx="600075" cy="1222375"/>
            <a:chOff x="18260" y="8876"/>
            <a:chExt cx="945" cy="1925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1630680" y="0"/>
            <a:ext cx="1056132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22025" y="518160"/>
            <a:ext cx="5335215" cy="581792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334000" y="2324100"/>
            <a:ext cx="68580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8473375" y="3555728"/>
            <a:ext cx="65799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685790" y="2429333"/>
            <a:ext cx="6233160" cy="1022844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4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5685790" y="3583990"/>
            <a:ext cx="6233160" cy="819275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11595100" y="5636260"/>
            <a:ext cx="600075" cy="1222375"/>
            <a:chOff x="18260" y="8876"/>
            <a:chExt cx="945" cy="1925"/>
          </a:xfrm>
        </p:grpSpPr>
        <p:sp>
          <p:nvSpPr>
            <p:cNvPr id="9" name="矩形 8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11595100" y="5636260"/>
            <a:ext cx="600075" cy="1222375"/>
            <a:chOff x="18260" y="8876"/>
            <a:chExt cx="945" cy="1925"/>
          </a:xfrm>
        </p:grpSpPr>
        <p:sp>
          <p:nvSpPr>
            <p:cNvPr id="11" name="矩形 10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19145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1914525"/>
            <a:ext cx="12192000" cy="8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Freeform: Shape 41"/>
          <p:cNvSpPr/>
          <p:nvPr>
            <p:custDataLst>
              <p:tags r:id="rId3"/>
            </p:custDataLst>
          </p:nvPr>
        </p:nvSpPr>
        <p:spPr bwMode="auto">
          <a:xfrm>
            <a:off x="0" y="4544927"/>
            <a:ext cx="12191999" cy="2313074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ko-KR" alt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11595100" y="5636260"/>
            <a:ext cx="600075" cy="1222375"/>
            <a:chOff x="18260" y="8876"/>
            <a:chExt cx="945" cy="1925"/>
          </a:xfrm>
        </p:grpSpPr>
        <p:sp>
          <p:nvSpPr>
            <p:cNvPr id="9" name="矩形 8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2022/3/9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11595100" y="5636260"/>
            <a:ext cx="600075" cy="1222375"/>
            <a:chOff x="18260" y="8876"/>
            <a:chExt cx="945" cy="1925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3.xml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image" Target="../media/image4.jpe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38.xml"/><Relationship Id="rId10" Type="http://schemas.openxmlformats.org/officeDocument/2006/relationships/tags" Target="../tags/tag243.xml"/><Relationship Id="rId4" Type="http://schemas.openxmlformats.org/officeDocument/2006/relationships/tags" Target="../tags/tag237.xml"/><Relationship Id="rId9" Type="http://schemas.openxmlformats.org/officeDocument/2006/relationships/tags" Target="../tags/tag2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tags" Target="../tags/tag24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image" Target="../media/image50.jpeg"/><Relationship Id="rId5" Type="http://schemas.openxmlformats.org/officeDocument/2006/relationships/tags" Target="../tags/tag257.xml"/><Relationship Id="rId10" Type="http://schemas.openxmlformats.org/officeDocument/2006/relationships/image" Target="../media/image49.png"/><Relationship Id="rId4" Type="http://schemas.openxmlformats.org/officeDocument/2006/relationships/tags" Target="../tags/tag256.xml"/><Relationship Id="rId9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18" Type="http://schemas.openxmlformats.org/officeDocument/2006/relationships/tags" Target="../tags/tag19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tags" Target="../tags/tag197.xml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10" Type="http://schemas.openxmlformats.org/officeDocument/2006/relationships/tags" Target="../tags/tag190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image" Target="../media/image69.jpeg"/><Relationship Id="rId5" Type="http://schemas.openxmlformats.org/officeDocument/2006/relationships/tags" Target="../tags/tag269.xml"/><Relationship Id="rId10" Type="http://schemas.openxmlformats.org/officeDocument/2006/relationships/image" Target="../media/image49.png"/><Relationship Id="rId4" Type="http://schemas.openxmlformats.org/officeDocument/2006/relationships/tags" Target="../tags/tag268.xml"/><Relationship Id="rId9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3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tags" Target="../tags/tag27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image" Target="../media/image81.jpeg"/><Relationship Id="rId5" Type="http://schemas.openxmlformats.org/officeDocument/2006/relationships/tags" Target="../tags/tag284.xml"/><Relationship Id="rId10" Type="http://schemas.openxmlformats.org/officeDocument/2006/relationships/image" Target="../media/image49.png"/><Relationship Id="rId4" Type="http://schemas.openxmlformats.org/officeDocument/2006/relationships/tags" Target="../tags/tag283.xml"/><Relationship Id="rId9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9.xml"/><Relationship Id="rId6" Type="http://schemas.openxmlformats.org/officeDocument/2006/relationships/image" Target="../media/image90.png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0.xml"/><Relationship Id="rId6" Type="http://schemas.openxmlformats.org/officeDocument/2006/relationships/image" Target="../media/image94.jpe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98.xml"/><Relationship Id="rId3" Type="http://schemas.openxmlformats.org/officeDocument/2006/relationships/tags" Target="../tags/tag293.xml"/><Relationship Id="rId7" Type="http://schemas.openxmlformats.org/officeDocument/2006/relationships/tags" Target="../tags/tag297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11" Type="http://schemas.openxmlformats.org/officeDocument/2006/relationships/image" Target="../media/image95.jpeg"/><Relationship Id="rId5" Type="http://schemas.openxmlformats.org/officeDocument/2006/relationships/tags" Target="../tags/tag295.xml"/><Relationship Id="rId10" Type="http://schemas.openxmlformats.org/officeDocument/2006/relationships/image" Target="../media/image49.png"/><Relationship Id="rId4" Type="http://schemas.openxmlformats.org/officeDocument/2006/relationships/tags" Target="../tags/tag294.xml"/><Relationship Id="rId9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jpeg"/><Relationship Id="rId26" Type="http://schemas.openxmlformats.org/officeDocument/2006/relationships/image" Target="../media/image119.png"/><Relationship Id="rId3" Type="http://schemas.openxmlformats.org/officeDocument/2006/relationships/image" Target="../media/image96.jpeg"/><Relationship Id="rId21" Type="http://schemas.openxmlformats.org/officeDocument/2006/relationships/image" Target="../media/image114.jpe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jpe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09.png"/><Relationship Id="rId20" Type="http://schemas.openxmlformats.org/officeDocument/2006/relationships/image" Target="../media/image113.jpeg"/><Relationship Id="rId1" Type="http://schemas.openxmlformats.org/officeDocument/2006/relationships/tags" Target="../tags/tag299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jpeg"/><Relationship Id="rId5" Type="http://schemas.openxmlformats.org/officeDocument/2006/relationships/image" Target="../media/image98.jpeg"/><Relationship Id="rId15" Type="http://schemas.openxmlformats.org/officeDocument/2006/relationships/image" Target="../media/image108.png"/><Relationship Id="rId23" Type="http://schemas.openxmlformats.org/officeDocument/2006/relationships/image" Target="../media/image116.jpeg"/><Relationship Id="rId10" Type="http://schemas.openxmlformats.org/officeDocument/2006/relationships/image" Target="../media/image103.png"/><Relationship Id="rId19" Type="http://schemas.openxmlformats.org/officeDocument/2006/relationships/image" Target="../media/image112.jpe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4.jpe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03.xml"/><Relationship Id="rId10" Type="http://schemas.openxmlformats.org/officeDocument/2006/relationships/tags" Target="../tags/tag208.xml"/><Relationship Id="rId4" Type="http://schemas.openxmlformats.org/officeDocument/2006/relationships/tags" Target="../tags/tag202.xml"/><Relationship Id="rId9" Type="http://schemas.openxmlformats.org/officeDocument/2006/relationships/tags" Target="../tags/tag20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tags" Target="../tags/tag30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3" Type="http://schemas.openxmlformats.org/officeDocument/2006/relationships/tags" Target="../tags/tag308.xml"/><Relationship Id="rId7" Type="http://schemas.openxmlformats.org/officeDocument/2006/relationships/tags" Target="../tags/tag312.xm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image" Target="../media/image120.jpeg"/><Relationship Id="rId5" Type="http://schemas.openxmlformats.org/officeDocument/2006/relationships/tags" Target="../tags/tag310.xml"/><Relationship Id="rId10" Type="http://schemas.openxmlformats.org/officeDocument/2006/relationships/image" Target="../media/image49.png"/><Relationship Id="rId4" Type="http://schemas.openxmlformats.org/officeDocument/2006/relationships/tags" Target="../tags/tag309.xml"/><Relationship Id="rId9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4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22.xml"/><Relationship Id="rId3" Type="http://schemas.openxmlformats.org/officeDocument/2006/relationships/tags" Target="../tags/tag317.xml"/><Relationship Id="rId7" Type="http://schemas.openxmlformats.org/officeDocument/2006/relationships/tags" Target="../tags/tag321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11" Type="http://schemas.openxmlformats.org/officeDocument/2006/relationships/image" Target="../media/image127.jpeg"/><Relationship Id="rId5" Type="http://schemas.openxmlformats.org/officeDocument/2006/relationships/tags" Target="../tags/tag319.xml"/><Relationship Id="rId10" Type="http://schemas.openxmlformats.org/officeDocument/2006/relationships/image" Target="../media/image49.png"/><Relationship Id="rId4" Type="http://schemas.openxmlformats.org/officeDocument/2006/relationships/tags" Target="../tags/tag318.xml"/><Relationship Id="rId9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4.xml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32.xml"/><Relationship Id="rId3" Type="http://schemas.openxmlformats.org/officeDocument/2006/relationships/tags" Target="../tags/tag327.xml"/><Relationship Id="rId7" Type="http://schemas.openxmlformats.org/officeDocument/2006/relationships/tags" Target="../tags/tag331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11" Type="http://schemas.openxmlformats.org/officeDocument/2006/relationships/image" Target="../media/image132.jpeg"/><Relationship Id="rId5" Type="http://schemas.openxmlformats.org/officeDocument/2006/relationships/tags" Target="../tags/tag329.xml"/><Relationship Id="rId10" Type="http://schemas.openxmlformats.org/officeDocument/2006/relationships/image" Target="../media/image49.png"/><Relationship Id="rId4" Type="http://schemas.openxmlformats.org/officeDocument/2006/relationships/tags" Target="../tags/tag328.xml"/><Relationship Id="rId9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jpe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46.png"/><Relationship Id="rId1" Type="http://schemas.openxmlformats.org/officeDocument/2006/relationships/tags" Target="../tags/tag333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341.xml"/><Relationship Id="rId3" Type="http://schemas.openxmlformats.org/officeDocument/2006/relationships/tags" Target="../tags/tag336.xml"/><Relationship Id="rId7" Type="http://schemas.openxmlformats.org/officeDocument/2006/relationships/tags" Target="../tags/tag340.xml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6" Type="http://schemas.openxmlformats.org/officeDocument/2006/relationships/tags" Target="../tags/tag339.xml"/><Relationship Id="rId11" Type="http://schemas.openxmlformats.org/officeDocument/2006/relationships/image" Target="../media/image149.jpeg"/><Relationship Id="rId5" Type="http://schemas.openxmlformats.org/officeDocument/2006/relationships/tags" Target="../tags/tag338.xml"/><Relationship Id="rId10" Type="http://schemas.openxmlformats.org/officeDocument/2006/relationships/image" Target="../media/image49.png"/><Relationship Id="rId4" Type="http://schemas.openxmlformats.org/officeDocument/2006/relationships/tags" Target="../tags/tag337.xml"/><Relationship Id="rId9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tags" Target="../tags/tag343.xml"/><Relationship Id="rId16" Type="http://schemas.openxmlformats.org/officeDocument/2006/relationships/image" Target="../media/image162.png"/><Relationship Id="rId1" Type="http://schemas.openxmlformats.org/officeDocument/2006/relationships/tags" Target="../tags/tag34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9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4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5.xml"/><Relationship Id="rId4" Type="http://schemas.openxmlformats.org/officeDocument/2006/relationships/image" Target="../media/image17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6.xml"/><Relationship Id="rId4" Type="http://schemas.openxmlformats.org/officeDocument/2006/relationships/image" Target="../media/image1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354.xml"/><Relationship Id="rId3" Type="http://schemas.openxmlformats.org/officeDocument/2006/relationships/tags" Target="../tags/tag349.xml"/><Relationship Id="rId7" Type="http://schemas.openxmlformats.org/officeDocument/2006/relationships/tags" Target="../tags/tag353.xml"/><Relationship Id="rId12" Type="http://schemas.openxmlformats.org/officeDocument/2006/relationships/image" Target="../media/image4.jpeg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tags" Target="../tags/tag35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51.xml"/><Relationship Id="rId10" Type="http://schemas.openxmlformats.org/officeDocument/2006/relationships/tags" Target="../tags/tag356.xml"/><Relationship Id="rId4" Type="http://schemas.openxmlformats.org/officeDocument/2006/relationships/tags" Target="../tags/tag350.xml"/><Relationship Id="rId9" Type="http://schemas.openxmlformats.org/officeDocument/2006/relationships/tags" Target="../tags/tag35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366.xml"/><Relationship Id="rId3" Type="http://schemas.openxmlformats.org/officeDocument/2006/relationships/tags" Target="../tags/tag361.xml"/><Relationship Id="rId7" Type="http://schemas.openxmlformats.org/officeDocument/2006/relationships/tags" Target="../tags/tag365.xml"/><Relationship Id="rId12" Type="http://schemas.openxmlformats.org/officeDocument/2006/relationships/image" Target="../media/image4.jpeg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63.xml"/><Relationship Id="rId10" Type="http://schemas.openxmlformats.org/officeDocument/2006/relationships/tags" Target="../tags/tag368.xml"/><Relationship Id="rId4" Type="http://schemas.openxmlformats.org/officeDocument/2006/relationships/tags" Target="../tags/tag362.xml"/><Relationship Id="rId9" Type="http://schemas.openxmlformats.org/officeDocument/2006/relationships/tags" Target="../tags/tag36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image" Target="../media/image4.jpeg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16.xml"/><Relationship Id="rId10" Type="http://schemas.openxmlformats.org/officeDocument/2006/relationships/tags" Target="../tags/tag221.xml"/><Relationship Id="rId4" Type="http://schemas.openxmlformats.org/officeDocument/2006/relationships/tags" Target="../tags/tag215.xml"/><Relationship Id="rId9" Type="http://schemas.openxmlformats.org/officeDocument/2006/relationships/tags" Target="../tags/tag2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0.png"/><Relationship Id="rId1" Type="http://schemas.openxmlformats.org/officeDocument/2006/relationships/tags" Target="../tags/tag22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image" Target="../media/image4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27.xml"/><Relationship Id="rId10" Type="http://schemas.openxmlformats.org/officeDocument/2006/relationships/tags" Target="../tags/tag232.xml"/><Relationship Id="rId4" Type="http://schemas.openxmlformats.org/officeDocument/2006/relationships/tags" Target="../tags/tag226.xml"/><Relationship Id="rId9" Type="http://schemas.openxmlformats.org/officeDocument/2006/relationships/tags" Target="../tags/tag2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068070" y="2846070"/>
            <a:ext cx="4911090" cy="116522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655"/>
              </a:spcBef>
            </a:pPr>
            <a:r>
              <a:rPr sz="3200" b="1" spc="-5" dirty="0">
                <a:solidFill>
                  <a:srgbClr val="006FC0"/>
                </a:solidFill>
                <a:latin typeface="楷体" panose="02010609060101010101" charset="-122"/>
                <a:cs typeface="楷体" panose="02010609060101010101" charset="-122"/>
              </a:rPr>
              <a:t>智</a:t>
            </a:r>
            <a:r>
              <a:rPr sz="3200" b="1" spc="-10" dirty="0">
                <a:solidFill>
                  <a:srgbClr val="006FC0"/>
                </a:solidFill>
                <a:latin typeface="楷体" panose="02010609060101010101" charset="-122"/>
                <a:cs typeface="楷体" panose="02010609060101010101" charset="-122"/>
              </a:rPr>
              <a:t>慧</a:t>
            </a:r>
            <a:r>
              <a:rPr sz="3200" b="1" spc="-5" dirty="0">
                <a:solidFill>
                  <a:srgbClr val="006FC0"/>
                </a:solidFill>
                <a:latin typeface="楷体" panose="02010609060101010101" charset="-122"/>
                <a:cs typeface="楷体" panose="02010609060101010101" charset="-122"/>
              </a:rPr>
              <a:t>园区解</a:t>
            </a:r>
            <a:r>
              <a:rPr sz="3200" b="1" spc="-10" dirty="0">
                <a:solidFill>
                  <a:srgbClr val="006FC0"/>
                </a:solidFill>
                <a:latin typeface="楷体" panose="02010609060101010101" charset="-122"/>
                <a:cs typeface="楷体" panose="02010609060101010101" charset="-122"/>
              </a:rPr>
              <a:t>决</a:t>
            </a:r>
            <a:r>
              <a:rPr sz="3200" b="1" spc="-5" dirty="0">
                <a:solidFill>
                  <a:srgbClr val="006FC0"/>
                </a:solidFill>
                <a:latin typeface="楷体" panose="02010609060101010101" charset="-122"/>
                <a:cs typeface="楷体" panose="02010609060101010101" charset="-122"/>
              </a:rPr>
              <a:t>方</a:t>
            </a:r>
            <a:r>
              <a:rPr sz="3200" b="1" spc="-10" dirty="0">
                <a:solidFill>
                  <a:srgbClr val="006FC0"/>
                </a:solidFill>
                <a:latin typeface="楷体" panose="02010609060101010101" charset="-122"/>
                <a:cs typeface="楷体" panose="02010609060101010101" charset="-122"/>
              </a:rPr>
              <a:t>案</a:t>
            </a:r>
            <a:endParaRPr sz="3200">
              <a:latin typeface="楷体" panose="02010609060101010101" charset="-122"/>
              <a:cs typeface="楷体" panose="02010609060101010101" charset="-122"/>
            </a:endParaRPr>
          </a:p>
          <a:p>
            <a:pPr marL="1661160">
              <a:lnSpc>
                <a:spcPct val="100000"/>
              </a:lnSpc>
              <a:spcBef>
                <a:spcPts val="760"/>
              </a:spcBef>
            </a:pPr>
            <a:endParaRPr sz="3200">
              <a:latin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 flipV="1">
            <a:off x="1068070" y="3338195"/>
            <a:ext cx="4977765" cy="181610"/>
          </a:xfrm>
          <a:custGeom>
            <a:avLst/>
            <a:gdLst/>
            <a:ahLst/>
            <a:cxnLst/>
            <a:rect l="l" t="t" r="r" b="b"/>
            <a:pathLst>
              <a:path w="3863340">
                <a:moveTo>
                  <a:pt x="0" y="0"/>
                </a:moveTo>
                <a:lnTo>
                  <a:pt x="3863340" y="0"/>
                </a:lnTo>
              </a:path>
            </a:pathLst>
          </a:custGeom>
          <a:ln w="2895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5471160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智慧园区的总体架构与规划设计</a:t>
            </a:r>
          </a:p>
        </p:txBody>
      </p:sp>
      <p:sp>
        <p:nvSpPr>
          <p:cNvPr id="3" name="object 3"/>
          <p:cNvSpPr/>
          <p:nvPr/>
        </p:nvSpPr>
        <p:spPr>
          <a:xfrm>
            <a:off x="139445" y="5901690"/>
            <a:ext cx="11851005" cy="508000"/>
          </a:xfrm>
          <a:custGeom>
            <a:avLst/>
            <a:gdLst/>
            <a:ahLst/>
            <a:cxnLst/>
            <a:rect l="l" t="t" r="r" b="b"/>
            <a:pathLst>
              <a:path w="11851005" h="508000">
                <a:moveTo>
                  <a:pt x="0" y="507492"/>
                </a:moveTo>
                <a:lnTo>
                  <a:pt x="11850624" y="507492"/>
                </a:lnTo>
                <a:lnTo>
                  <a:pt x="11850624" y="0"/>
                </a:lnTo>
                <a:lnTo>
                  <a:pt x="0" y="0"/>
                </a:lnTo>
                <a:lnTo>
                  <a:pt x="0" y="507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445" y="5901690"/>
            <a:ext cx="11851005" cy="508000"/>
          </a:xfrm>
          <a:custGeom>
            <a:avLst/>
            <a:gdLst/>
            <a:ahLst/>
            <a:cxnLst/>
            <a:rect l="l" t="t" r="r" b="b"/>
            <a:pathLst>
              <a:path w="11851005" h="508000">
                <a:moveTo>
                  <a:pt x="0" y="507492"/>
                </a:moveTo>
                <a:lnTo>
                  <a:pt x="11850624" y="507492"/>
                </a:lnTo>
                <a:lnTo>
                  <a:pt x="11850624" y="0"/>
                </a:lnTo>
                <a:lnTo>
                  <a:pt x="0" y="0"/>
                </a:lnTo>
                <a:lnTo>
                  <a:pt x="0" y="507492"/>
                </a:lnTo>
                <a:close/>
              </a:path>
            </a:pathLst>
          </a:custGeom>
          <a:ln w="38100">
            <a:solidFill>
              <a:srgbClr val="FFD96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22391" y="5425440"/>
            <a:ext cx="553720" cy="273050"/>
          </a:xfrm>
          <a:custGeom>
            <a:avLst/>
            <a:gdLst/>
            <a:ahLst/>
            <a:cxnLst/>
            <a:rect l="l" t="t" r="r" b="b"/>
            <a:pathLst>
              <a:path w="553720" h="273050">
                <a:moveTo>
                  <a:pt x="136398" y="0"/>
                </a:moveTo>
                <a:lnTo>
                  <a:pt x="0" y="136398"/>
                </a:lnTo>
                <a:lnTo>
                  <a:pt x="136398" y="272796"/>
                </a:lnTo>
                <a:lnTo>
                  <a:pt x="136398" y="204597"/>
                </a:lnTo>
                <a:lnTo>
                  <a:pt x="485013" y="204597"/>
                </a:lnTo>
                <a:lnTo>
                  <a:pt x="553212" y="136398"/>
                </a:lnTo>
                <a:lnTo>
                  <a:pt x="485013" y="68199"/>
                </a:lnTo>
                <a:lnTo>
                  <a:pt x="136398" y="68199"/>
                </a:lnTo>
                <a:lnTo>
                  <a:pt x="136398" y="0"/>
                </a:lnTo>
                <a:close/>
              </a:path>
              <a:path w="553720" h="273050">
                <a:moveTo>
                  <a:pt x="485013" y="204597"/>
                </a:moveTo>
                <a:lnTo>
                  <a:pt x="416813" y="204597"/>
                </a:lnTo>
                <a:lnTo>
                  <a:pt x="416813" y="272796"/>
                </a:lnTo>
                <a:lnTo>
                  <a:pt x="485013" y="204597"/>
                </a:lnTo>
                <a:close/>
              </a:path>
              <a:path w="553720" h="273050">
                <a:moveTo>
                  <a:pt x="416813" y="0"/>
                </a:moveTo>
                <a:lnTo>
                  <a:pt x="416813" y="68199"/>
                </a:lnTo>
                <a:lnTo>
                  <a:pt x="485013" y="68199"/>
                </a:lnTo>
                <a:lnTo>
                  <a:pt x="41681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22391" y="5425440"/>
            <a:ext cx="553720" cy="273050"/>
          </a:xfrm>
          <a:custGeom>
            <a:avLst/>
            <a:gdLst/>
            <a:ahLst/>
            <a:cxnLst/>
            <a:rect l="l" t="t" r="r" b="b"/>
            <a:pathLst>
              <a:path w="553720" h="273050">
                <a:moveTo>
                  <a:pt x="0" y="136398"/>
                </a:moveTo>
                <a:lnTo>
                  <a:pt x="136398" y="0"/>
                </a:lnTo>
                <a:lnTo>
                  <a:pt x="136398" y="68199"/>
                </a:lnTo>
                <a:lnTo>
                  <a:pt x="416813" y="68199"/>
                </a:lnTo>
                <a:lnTo>
                  <a:pt x="416813" y="0"/>
                </a:lnTo>
                <a:lnTo>
                  <a:pt x="553212" y="136398"/>
                </a:lnTo>
                <a:lnTo>
                  <a:pt x="416813" y="272796"/>
                </a:lnTo>
                <a:lnTo>
                  <a:pt x="416813" y="204597"/>
                </a:lnTo>
                <a:lnTo>
                  <a:pt x="136398" y="204597"/>
                </a:lnTo>
                <a:lnTo>
                  <a:pt x="136398" y="272796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023" y="5334000"/>
            <a:ext cx="1237615" cy="396240"/>
          </a:xfrm>
          <a:custGeom>
            <a:avLst/>
            <a:gdLst/>
            <a:ahLst/>
            <a:cxnLst/>
            <a:rect l="l" t="t" r="r" b="b"/>
            <a:pathLst>
              <a:path w="1237615" h="396239">
                <a:moveTo>
                  <a:pt x="1171448" y="0"/>
                </a:moveTo>
                <a:lnTo>
                  <a:pt x="66040" y="0"/>
                </a:lnTo>
                <a:lnTo>
                  <a:pt x="40333" y="5193"/>
                </a:lnTo>
                <a:lnTo>
                  <a:pt x="19342" y="19351"/>
                </a:lnTo>
                <a:lnTo>
                  <a:pt x="5189" y="40344"/>
                </a:lnTo>
                <a:lnTo>
                  <a:pt x="0" y="66040"/>
                </a:lnTo>
                <a:lnTo>
                  <a:pt x="0" y="330200"/>
                </a:lnTo>
                <a:lnTo>
                  <a:pt x="5189" y="355906"/>
                </a:lnTo>
                <a:lnTo>
                  <a:pt x="19342" y="376897"/>
                </a:lnTo>
                <a:lnTo>
                  <a:pt x="40333" y="391050"/>
                </a:lnTo>
                <a:lnTo>
                  <a:pt x="66040" y="396240"/>
                </a:lnTo>
                <a:lnTo>
                  <a:pt x="1171448" y="396240"/>
                </a:lnTo>
                <a:lnTo>
                  <a:pt x="1197143" y="391050"/>
                </a:lnTo>
                <a:lnTo>
                  <a:pt x="1218136" y="376897"/>
                </a:lnTo>
                <a:lnTo>
                  <a:pt x="1232294" y="355906"/>
                </a:lnTo>
                <a:lnTo>
                  <a:pt x="1237488" y="330200"/>
                </a:lnTo>
                <a:lnTo>
                  <a:pt x="1237488" y="66040"/>
                </a:lnTo>
                <a:lnTo>
                  <a:pt x="1232294" y="40344"/>
                </a:lnTo>
                <a:lnTo>
                  <a:pt x="1218136" y="19351"/>
                </a:lnTo>
                <a:lnTo>
                  <a:pt x="1197143" y="5193"/>
                </a:lnTo>
                <a:lnTo>
                  <a:pt x="1171448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023" y="5334000"/>
            <a:ext cx="1237615" cy="396240"/>
          </a:xfrm>
          <a:custGeom>
            <a:avLst/>
            <a:gdLst/>
            <a:ahLst/>
            <a:cxnLst/>
            <a:rect l="l" t="t" r="r" b="b"/>
            <a:pathLst>
              <a:path w="1237615" h="396239">
                <a:moveTo>
                  <a:pt x="0" y="66040"/>
                </a:moveTo>
                <a:lnTo>
                  <a:pt x="5189" y="40344"/>
                </a:lnTo>
                <a:lnTo>
                  <a:pt x="19342" y="19351"/>
                </a:lnTo>
                <a:lnTo>
                  <a:pt x="40333" y="5193"/>
                </a:lnTo>
                <a:lnTo>
                  <a:pt x="66040" y="0"/>
                </a:lnTo>
                <a:lnTo>
                  <a:pt x="1171448" y="0"/>
                </a:lnTo>
                <a:lnTo>
                  <a:pt x="1197143" y="5193"/>
                </a:lnTo>
                <a:lnTo>
                  <a:pt x="1218136" y="19351"/>
                </a:lnTo>
                <a:lnTo>
                  <a:pt x="1232294" y="40344"/>
                </a:lnTo>
                <a:lnTo>
                  <a:pt x="1237488" y="66040"/>
                </a:lnTo>
                <a:lnTo>
                  <a:pt x="1237488" y="330200"/>
                </a:lnTo>
                <a:lnTo>
                  <a:pt x="1232294" y="355906"/>
                </a:lnTo>
                <a:lnTo>
                  <a:pt x="1218136" y="376897"/>
                </a:lnTo>
                <a:lnTo>
                  <a:pt x="1197143" y="391050"/>
                </a:lnTo>
                <a:lnTo>
                  <a:pt x="1171448" y="396240"/>
                </a:lnTo>
                <a:lnTo>
                  <a:pt x="66040" y="396240"/>
                </a:lnTo>
                <a:lnTo>
                  <a:pt x="40333" y="391050"/>
                </a:lnTo>
                <a:lnTo>
                  <a:pt x="19342" y="376897"/>
                </a:lnTo>
                <a:lnTo>
                  <a:pt x="5189" y="355906"/>
                </a:lnTo>
                <a:lnTo>
                  <a:pt x="0" y="330200"/>
                </a:lnTo>
                <a:lnTo>
                  <a:pt x="0" y="66040"/>
                </a:lnTo>
                <a:close/>
              </a:path>
            </a:pathLst>
          </a:custGeom>
          <a:ln w="12191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01139" y="5340096"/>
            <a:ext cx="1198245" cy="394970"/>
          </a:xfrm>
          <a:custGeom>
            <a:avLst/>
            <a:gdLst/>
            <a:ahLst/>
            <a:cxnLst/>
            <a:rect l="l" t="t" r="r" b="b"/>
            <a:pathLst>
              <a:path w="1198245" h="394970">
                <a:moveTo>
                  <a:pt x="1132078" y="0"/>
                </a:moveTo>
                <a:lnTo>
                  <a:pt x="65785" y="0"/>
                </a:lnTo>
                <a:lnTo>
                  <a:pt x="40183" y="5171"/>
                </a:lnTo>
                <a:lnTo>
                  <a:pt x="19272" y="19272"/>
                </a:lnTo>
                <a:lnTo>
                  <a:pt x="5171" y="40183"/>
                </a:lnTo>
                <a:lnTo>
                  <a:pt x="0" y="65785"/>
                </a:lnTo>
                <a:lnTo>
                  <a:pt x="0" y="328929"/>
                </a:lnTo>
                <a:lnTo>
                  <a:pt x="5171" y="354537"/>
                </a:lnTo>
                <a:lnTo>
                  <a:pt x="19272" y="375448"/>
                </a:lnTo>
                <a:lnTo>
                  <a:pt x="40183" y="389546"/>
                </a:lnTo>
                <a:lnTo>
                  <a:pt x="65785" y="394715"/>
                </a:lnTo>
                <a:lnTo>
                  <a:pt x="1132078" y="394715"/>
                </a:lnTo>
                <a:lnTo>
                  <a:pt x="1157680" y="389546"/>
                </a:lnTo>
                <a:lnTo>
                  <a:pt x="1178591" y="375448"/>
                </a:lnTo>
                <a:lnTo>
                  <a:pt x="1192692" y="354537"/>
                </a:lnTo>
                <a:lnTo>
                  <a:pt x="1197864" y="328929"/>
                </a:lnTo>
                <a:lnTo>
                  <a:pt x="1197864" y="65785"/>
                </a:lnTo>
                <a:lnTo>
                  <a:pt x="1192692" y="40183"/>
                </a:lnTo>
                <a:lnTo>
                  <a:pt x="1178591" y="19272"/>
                </a:lnTo>
                <a:lnTo>
                  <a:pt x="1157680" y="5171"/>
                </a:lnTo>
                <a:lnTo>
                  <a:pt x="1132078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01139" y="5340096"/>
            <a:ext cx="1198245" cy="394970"/>
          </a:xfrm>
          <a:custGeom>
            <a:avLst/>
            <a:gdLst/>
            <a:ahLst/>
            <a:cxnLst/>
            <a:rect l="l" t="t" r="r" b="b"/>
            <a:pathLst>
              <a:path w="1198245" h="394970">
                <a:moveTo>
                  <a:pt x="0" y="65785"/>
                </a:moveTo>
                <a:lnTo>
                  <a:pt x="5171" y="40183"/>
                </a:lnTo>
                <a:lnTo>
                  <a:pt x="19272" y="19272"/>
                </a:lnTo>
                <a:lnTo>
                  <a:pt x="40183" y="5171"/>
                </a:lnTo>
                <a:lnTo>
                  <a:pt x="65785" y="0"/>
                </a:lnTo>
                <a:lnTo>
                  <a:pt x="1132078" y="0"/>
                </a:lnTo>
                <a:lnTo>
                  <a:pt x="1157680" y="5171"/>
                </a:lnTo>
                <a:lnTo>
                  <a:pt x="1178591" y="19272"/>
                </a:lnTo>
                <a:lnTo>
                  <a:pt x="1192692" y="40183"/>
                </a:lnTo>
                <a:lnTo>
                  <a:pt x="1197864" y="65785"/>
                </a:lnTo>
                <a:lnTo>
                  <a:pt x="1197864" y="328929"/>
                </a:lnTo>
                <a:lnTo>
                  <a:pt x="1192692" y="354537"/>
                </a:lnTo>
                <a:lnTo>
                  <a:pt x="1178591" y="375448"/>
                </a:lnTo>
                <a:lnTo>
                  <a:pt x="1157680" y="389546"/>
                </a:lnTo>
                <a:lnTo>
                  <a:pt x="1132078" y="394715"/>
                </a:lnTo>
                <a:lnTo>
                  <a:pt x="65785" y="394715"/>
                </a:lnTo>
                <a:lnTo>
                  <a:pt x="40183" y="389546"/>
                </a:lnTo>
                <a:lnTo>
                  <a:pt x="19272" y="375448"/>
                </a:lnTo>
                <a:lnTo>
                  <a:pt x="5171" y="354537"/>
                </a:lnTo>
                <a:lnTo>
                  <a:pt x="0" y="328929"/>
                </a:lnTo>
                <a:lnTo>
                  <a:pt x="0" y="65785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72155" y="5334000"/>
            <a:ext cx="1237615" cy="396240"/>
          </a:xfrm>
          <a:custGeom>
            <a:avLst/>
            <a:gdLst/>
            <a:ahLst/>
            <a:cxnLst/>
            <a:rect l="l" t="t" r="r" b="b"/>
            <a:pathLst>
              <a:path w="1237614" h="396239">
                <a:moveTo>
                  <a:pt x="1171447" y="0"/>
                </a:moveTo>
                <a:lnTo>
                  <a:pt x="66039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40"/>
                </a:lnTo>
                <a:lnTo>
                  <a:pt x="0" y="330200"/>
                </a:lnTo>
                <a:lnTo>
                  <a:pt x="5193" y="355906"/>
                </a:lnTo>
                <a:lnTo>
                  <a:pt x="19351" y="376897"/>
                </a:lnTo>
                <a:lnTo>
                  <a:pt x="40344" y="391050"/>
                </a:lnTo>
                <a:lnTo>
                  <a:pt x="66039" y="396240"/>
                </a:lnTo>
                <a:lnTo>
                  <a:pt x="1171447" y="396240"/>
                </a:lnTo>
                <a:lnTo>
                  <a:pt x="1197143" y="391050"/>
                </a:lnTo>
                <a:lnTo>
                  <a:pt x="1218136" y="376897"/>
                </a:lnTo>
                <a:lnTo>
                  <a:pt x="1232294" y="355906"/>
                </a:lnTo>
                <a:lnTo>
                  <a:pt x="1237488" y="330200"/>
                </a:lnTo>
                <a:lnTo>
                  <a:pt x="1237488" y="66040"/>
                </a:lnTo>
                <a:lnTo>
                  <a:pt x="1232294" y="40344"/>
                </a:lnTo>
                <a:lnTo>
                  <a:pt x="1218136" y="19351"/>
                </a:lnTo>
                <a:lnTo>
                  <a:pt x="1197143" y="5193"/>
                </a:lnTo>
                <a:lnTo>
                  <a:pt x="1171447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72155" y="5334000"/>
            <a:ext cx="1237615" cy="396240"/>
          </a:xfrm>
          <a:custGeom>
            <a:avLst/>
            <a:gdLst/>
            <a:ahLst/>
            <a:cxnLst/>
            <a:rect l="l" t="t" r="r" b="b"/>
            <a:pathLst>
              <a:path w="1237614" h="396239">
                <a:moveTo>
                  <a:pt x="0" y="66040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39" y="0"/>
                </a:lnTo>
                <a:lnTo>
                  <a:pt x="1171447" y="0"/>
                </a:lnTo>
                <a:lnTo>
                  <a:pt x="1197143" y="5193"/>
                </a:lnTo>
                <a:lnTo>
                  <a:pt x="1218136" y="19351"/>
                </a:lnTo>
                <a:lnTo>
                  <a:pt x="1232294" y="40344"/>
                </a:lnTo>
                <a:lnTo>
                  <a:pt x="1237488" y="66040"/>
                </a:lnTo>
                <a:lnTo>
                  <a:pt x="1237488" y="330200"/>
                </a:lnTo>
                <a:lnTo>
                  <a:pt x="1232294" y="355906"/>
                </a:lnTo>
                <a:lnTo>
                  <a:pt x="1218136" y="376897"/>
                </a:lnTo>
                <a:lnTo>
                  <a:pt x="1197143" y="391050"/>
                </a:lnTo>
                <a:lnTo>
                  <a:pt x="1171447" y="396240"/>
                </a:lnTo>
                <a:lnTo>
                  <a:pt x="66039" y="396240"/>
                </a:lnTo>
                <a:lnTo>
                  <a:pt x="40344" y="391050"/>
                </a:lnTo>
                <a:lnTo>
                  <a:pt x="19351" y="376897"/>
                </a:lnTo>
                <a:lnTo>
                  <a:pt x="5193" y="355906"/>
                </a:lnTo>
                <a:lnTo>
                  <a:pt x="0" y="330200"/>
                </a:lnTo>
                <a:lnTo>
                  <a:pt x="0" y="66040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3652" y="5332476"/>
            <a:ext cx="1237615" cy="396240"/>
          </a:xfrm>
          <a:custGeom>
            <a:avLst/>
            <a:gdLst/>
            <a:ahLst/>
            <a:cxnLst/>
            <a:rect l="l" t="t" r="r" b="b"/>
            <a:pathLst>
              <a:path w="1237614" h="396239">
                <a:moveTo>
                  <a:pt x="1171448" y="0"/>
                </a:moveTo>
                <a:lnTo>
                  <a:pt x="66039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40"/>
                </a:lnTo>
                <a:lnTo>
                  <a:pt x="0" y="330200"/>
                </a:lnTo>
                <a:lnTo>
                  <a:pt x="5193" y="355906"/>
                </a:lnTo>
                <a:lnTo>
                  <a:pt x="19351" y="376897"/>
                </a:lnTo>
                <a:lnTo>
                  <a:pt x="40344" y="391050"/>
                </a:lnTo>
                <a:lnTo>
                  <a:pt x="66039" y="396240"/>
                </a:lnTo>
                <a:lnTo>
                  <a:pt x="1171448" y="396240"/>
                </a:lnTo>
                <a:lnTo>
                  <a:pt x="1197143" y="391050"/>
                </a:lnTo>
                <a:lnTo>
                  <a:pt x="1218136" y="376897"/>
                </a:lnTo>
                <a:lnTo>
                  <a:pt x="1232294" y="355906"/>
                </a:lnTo>
                <a:lnTo>
                  <a:pt x="1237488" y="330200"/>
                </a:lnTo>
                <a:lnTo>
                  <a:pt x="1237488" y="66040"/>
                </a:lnTo>
                <a:lnTo>
                  <a:pt x="1232294" y="40344"/>
                </a:lnTo>
                <a:lnTo>
                  <a:pt x="1218136" y="19351"/>
                </a:lnTo>
                <a:lnTo>
                  <a:pt x="1197143" y="5193"/>
                </a:lnTo>
                <a:lnTo>
                  <a:pt x="1171448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3652" y="5332476"/>
            <a:ext cx="1237615" cy="396240"/>
          </a:xfrm>
          <a:custGeom>
            <a:avLst/>
            <a:gdLst/>
            <a:ahLst/>
            <a:cxnLst/>
            <a:rect l="l" t="t" r="r" b="b"/>
            <a:pathLst>
              <a:path w="1237614" h="396239">
                <a:moveTo>
                  <a:pt x="0" y="66040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39" y="0"/>
                </a:lnTo>
                <a:lnTo>
                  <a:pt x="1171448" y="0"/>
                </a:lnTo>
                <a:lnTo>
                  <a:pt x="1197143" y="5193"/>
                </a:lnTo>
                <a:lnTo>
                  <a:pt x="1218136" y="19351"/>
                </a:lnTo>
                <a:lnTo>
                  <a:pt x="1232294" y="40344"/>
                </a:lnTo>
                <a:lnTo>
                  <a:pt x="1237488" y="66040"/>
                </a:lnTo>
                <a:lnTo>
                  <a:pt x="1237488" y="330200"/>
                </a:lnTo>
                <a:lnTo>
                  <a:pt x="1232294" y="355906"/>
                </a:lnTo>
                <a:lnTo>
                  <a:pt x="1218136" y="376897"/>
                </a:lnTo>
                <a:lnTo>
                  <a:pt x="1197143" y="391050"/>
                </a:lnTo>
                <a:lnTo>
                  <a:pt x="1171448" y="396240"/>
                </a:lnTo>
                <a:lnTo>
                  <a:pt x="66039" y="396240"/>
                </a:lnTo>
                <a:lnTo>
                  <a:pt x="40344" y="391050"/>
                </a:lnTo>
                <a:lnTo>
                  <a:pt x="19351" y="376897"/>
                </a:lnTo>
                <a:lnTo>
                  <a:pt x="5193" y="355906"/>
                </a:lnTo>
                <a:lnTo>
                  <a:pt x="0" y="330200"/>
                </a:lnTo>
                <a:lnTo>
                  <a:pt x="0" y="66040"/>
                </a:lnTo>
                <a:close/>
              </a:path>
            </a:pathLst>
          </a:custGeom>
          <a:ln w="12191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9445" y="5292090"/>
            <a:ext cx="5255260" cy="508000"/>
          </a:xfrm>
          <a:prstGeom prst="rect">
            <a:avLst/>
          </a:prstGeom>
          <a:ln w="38100">
            <a:solidFill>
              <a:srgbClr val="FFD966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290830">
              <a:lnSpc>
                <a:spcPct val="100000"/>
              </a:lnSpc>
              <a:tabLst>
                <a:tab pos="1579880" algn="l"/>
                <a:tab pos="2872105" algn="l"/>
                <a:tab pos="4172585" algn="l"/>
              </a:tabLst>
            </a:pPr>
            <a:r>
              <a:rPr sz="1500" b="1" spc="-15" baseline="3000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统一用户认</a:t>
            </a:r>
            <a:r>
              <a:rPr sz="1500" b="1" spc="-7" baseline="3000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证	</a:t>
            </a:r>
            <a:r>
              <a:rPr sz="1000" b="1" spc="-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统一安全审计	</a:t>
            </a:r>
            <a:r>
              <a:rPr sz="1500" b="1" spc="-7" baseline="3000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统一标准体系	统一授权服务</a:t>
            </a:r>
            <a:endParaRPr sz="1500" baseline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63996" y="5347715"/>
            <a:ext cx="1087120" cy="394970"/>
          </a:xfrm>
          <a:custGeom>
            <a:avLst/>
            <a:gdLst/>
            <a:ahLst/>
            <a:cxnLst/>
            <a:rect l="l" t="t" r="r" b="b"/>
            <a:pathLst>
              <a:path w="1087120" h="394970">
                <a:moveTo>
                  <a:pt x="1020826" y="0"/>
                </a:moveTo>
                <a:lnTo>
                  <a:pt x="65786" y="0"/>
                </a:lnTo>
                <a:lnTo>
                  <a:pt x="40183" y="5171"/>
                </a:lnTo>
                <a:lnTo>
                  <a:pt x="19272" y="19272"/>
                </a:lnTo>
                <a:lnTo>
                  <a:pt x="5171" y="40183"/>
                </a:lnTo>
                <a:lnTo>
                  <a:pt x="0" y="65786"/>
                </a:lnTo>
                <a:lnTo>
                  <a:pt x="0" y="328930"/>
                </a:lnTo>
                <a:lnTo>
                  <a:pt x="5171" y="354537"/>
                </a:lnTo>
                <a:lnTo>
                  <a:pt x="19272" y="375448"/>
                </a:lnTo>
                <a:lnTo>
                  <a:pt x="40183" y="389546"/>
                </a:lnTo>
                <a:lnTo>
                  <a:pt x="65786" y="394716"/>
                </a:lnTo>
                <a:lnTo>
                  <a:pt x="1020826" y="394716"/>
                </a:lnTo>
                <a:lnTo>
                  <a:pt x="1046428" y="389546"/>
                </a:lnTo>
                <a:lnTo>
                  <a:pt x="1067339" y="375448"/>
                </a:lnTo>
                <a:lnTo>
                  <a:pt x="1081440" y="354537"/>
                </a:lnTo>
                <a:lnTo>
                  <a:pt x="1086611" y="328930"/>
                </a:lnTo>
                <a:lnTo>
                  <a:pt x="1086611" y="65786"/>
                </a:lnTo>
                <a:lnTo>
                  <a:pt x="1081440" y="40183"/>
                </a:lnTo>
                <a:lnTo>
                  <a:pt x="1067339" y="19272"/>
                </a:lnTo>
                <a:lnTo>
                  <a:pt x="1046428" y="5171"/>
                </a:lnTo>
                <a:lnTo>
                  <a:pt x="1020826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63996" y="5347715"/>
            <a:ext cx="1087120" cy="394970"/>
          </a:xfrm>
          <a:custGeom>
            <a:avLst/>
            <a:gdLst/>
            <a:ahLst/>
            <a:cxnLst/>
            <a:rect l="l" t="t" r="r" b="b"/>
            <a:pathLst>
              <a:path w="1087120" h="394970">
                <a:moveTo>
                  <a:pt x="0" y="65786"/>
                </a:moveTo>
                <a:lnTo>
                  <a:pt x="5171" y="40183"/>
                </a:lnTo>
                <a:lnTo>
                  <a:pt x="19272" y="19272"/>
                </a:lnTo>
                <a:lnTo>
                  <a:pt x="40183" y="5171"/>
                </a:lnTo>
                <a:lnTo>
                  <a:pt x="65786" y="0"/>
                </a:lnTo>
                <a:lnTo>
                  <a:pt x="1020826" y="0"/>
                </a:lnTo>
                <a:lnTo>
                  <a:pt x="1046428" y="5171"/>
                </a:lnTo>
                <a:lnTo>
                  <a:pt x="1067339" y="19272"/>
                </a:lnTo>
                <a:lnTo>
                  <a:pt x="1081440" y="40183"/>
                </a:lnTo>
                <a:lnTo>
                  <a:pt x="1086611" y="65786"/>
                </a:lnTo>
                <a:lnTo>
                  <a:pt x="1086611" y="328930"/>
                </a:lnTo>
                <a:lnTo>
                  <a:pt x="1081440" y="354537"/>
                </a:lnTo>
                <a:lnTo>
                  <a:pt x="1067339" y="375448"/>
                </a:lnTo>
                <a:lnTo>
                  <a:pt x="1046428" y="389546"/>
                </a:lnTo>
                <a:lnTo>
                  <a:pt x="1020826" y="394716"/>
                </a:lnTo>
                <a:lnTo>
                  <a:pt x="65786" y="394716"/>
                </a:lnTo>
                <a:lnTo>
                  <a:pt x="40183" y="389546"/>
                </a:lnTo>
                <a:lnTo>
                  <a:pt x="19272" y="375448"/>
                </a:lnTo>
                <a:lnTo>
                  <a:pt x="5171" y="354537"/>
                </a:lnTo>
                <a:lnTo>
                  <a:pt x="0" y="328930"/>
                </a:lnTo>
                <a:lnTo>
                  <a:pt x="0" y="65786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97852" y="5350764"/>
            <a:ext cx="1170940" cy="396240"/>
          </a:xfrm>
          <a:custGeom>
            <a:avLst/>
            <a:gdLst/>
            <a:ahLst/>
            <a:cxnLst/>
            <a:rect l="l" t="t" r="r" b="b"/>
            <a:pathLst>
              <a:path w="1170940" h="396239">
                <a:moveTo>
                  <a:pt x="1104392" y="0"/>
                </a:moveTo>
                <a:lnTo>
                  <a:pt x="66040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40"/>
                </a:lnTo>
                <a:lnTo>
                  <a:pt x="0" y="330200"/>
                </a:lnTo>
                <a:lnTo>
                  <a:pt x="5193" y="355906"/>
                </a:lnTo>
                <a:lnTo>
                  <a:pt x="19351" y="376897"/>
                </a:lnTo>
                <a:lnTo>
                  <a:pt x="40344" y="391050"/>
                </a:lnTo>
                <a:lnTo>
                  <a:pt x="66040" y="396240"/>
                </a:lnTo>
                <a:lnTo>
                  <a:pt x="1104392" y="396240"/>
                </a:lnTo>
                <a:lnTo>
                  <a:pt x="1130087" y="391050"/>
                </a:lnTo>
                <a:lnTo>
                  <a:pt x="1151080" y="376897"/>
                </a:lnTo>
                <a:lnTo>
                  <a:pt x="1165238" y="355906"/>
                </a:lnTo>
                <a:lnTo>
                  <a:pt x="1170431" y="330200"/>
                </a:lnTo>
                <a:lnTo>
                  <a:pt x="1170431" y="66040"/>
                </a:lnTo>
                <a:lnTo>
                  <a:pt x="1165238" y="40344"/>
                </a:lnTo>
                <a:lnTo>
                  <a:pt x="1151080" y="19351"/>
                </a:lnTo>
                <a:lnTo>
                  <a:pt x="1130087" y="5193"/>
                </a:lnTo>
                <a:lnTo>
                  <a:pt x="1104392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97852" y="5350764"/>
            <a:ext cx="1170940" cy="396240"/>
          </a:xfrm>
          <a:custGeom>
            <a:avLst/>
            <a:gdLst/>
            <a:ahLst/>
            <a:cxnLst/>
            <a:rect l="l" t="t" r="r" b="b"/>
            <a:pathLst>
              <a:path w="1170940" h="396239">
                <a:moveTo>
                  <a:pt x="0" y="66040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40" y="0"/>
                </a:lnTo>
                <a:lnTo>
                  <a:pt x="1104392" y="0"/>
                </a:lnTo>
                <a:lnTo>
                  <a:pt x="1130087" y="5193"/>
                </a:lnTo>
                <a:lnTo>
                  <a:pt x="1151080" y="19351"/>
                </a:lnTo>
                <a:lnTo>
                  <a:pt x="1165238" y="40344"/>
                </a:lnTo>
                <a:lnTo>
                  <a:pt x="1170431" y="66040"/>
                </a:lnTo>
                <a:lnTo>
                  <a:pt x="1170431" y="330200"/>
                </a:lnTo>
                <a:lnTo>
                  <a:pt x="1165238" y="355906"/>
                </a:lnTo>
                <a:lnTo>
                  <a:pt x="1151080" y="376897"/>
                </a:lnTo>
                <a:lnTo>
                  <a:pt x="1130087" y="391050"/>
                </a:lnTo>
                <a:lnTo>
                  <a:pt x="1104392" y="396240"/>
                </a:lnTo>
                <a:lnTo>
                  <a:pt x="66040" y="396240"/>
                </a:lnTo>
                <a:lnTo>
                  <a:pt x="40344" y="391050"/>
                </a:lnTo>
                <a:lnTo>
                  <a:pt x="19351" y="376897"/>
                </a:lnTo>
                <a:lnTo>
                  <a:pt x="5193" y="355906"/>
                </a:lnTo>
                <a:lnTo>
                  <a:pt x="0" y="330200"/>
                </a:lnTo>
                <a:lnTo>
                  <a:pt x="0" y="66040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26195" y="5364479"/>
            <a:ext cx="1195070" cy="394970"/>
          </a:xfrm>
          <a:custGeom>
            <a:avLst/>
            <a:gdLst/>
            <a:ahLst/>
            <a:cxnLst/>
            <a:rect l="l" t="t" r="r" b="b"/>
            <a:pathLst>
              <a:path w="1195070" h="394970">
                <a:moveTo>
                  <a:pt x="1129029" y="0"/>
                </a:moveTo>
                <a:lnTo>
                  <a:pt x="65785" y="0"/>
                </a:lnTo>
                <a:lnTo>
                  <a:pt x="40183" y="5171"/>
                </a:lnTo>
                <a:lnTo>
                  <a:pt x="19272" y="19272"/>
                </a:lnTo>
                <a:lnTo>
                  <a:pt x="5171" y="40183"/>
                </a:lnTo>
                <a:lnTo>
                  <a:pt x="0" y="65786"/>
                </a:lnTo>
                <a:lnTo>
                  <a:pt x="0" y="328930"/>
                </a:lnTo>
                <a:lnTo>
                  <a:pt x="5171" y="354537"/>
                </a:lnTo>
                <a:lnTo>
                  <a:pt x="19272" y="375448"/>
                </a:lnTo>
                <a:lnTo>
                  <a:pt x="40183" y="389546"/>
                </a:lnTo>
                <a:lnTo>
                  <a:pt x="65785" y="394716"/>
                </a:lnTo>
                <a:lnTo>
                  <a:pt x="1129029" y="394716"/>
                </a:lnTo>
                <a:lnTo>
                  <a:pt x="1154632" y="389546"/>
                </a:lnTo>
                <a:lnTo>
                  <a:pt x="1175543" y="375448"/>
                </a:lnTo>
                <a:lnTo>
                  <a:pt x="1189644" y="354537"/>
                </a:lnTo>
                <a:lnTo>
                  <a:pt x="1194815" y="328930"/>
                </a:lnTo>
                <a:lnTo>
                  <a:pt x="1194815" y="65786"/>
                </a:lnTo>
                <a:lnTo>
                  <a:pt x="1189644" y="40183"/>
                </a:lnTo>
                <a:lnTo>
                  <a:pt x="1175543" y="19272"/>
                </a:lnTo>
                <a:lnTo>
                  <a:pt x="1154632" y="5171"/>
                </a:lnTo>
                <a:lnTo>
                  <a:pt x="1129029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26195" y="5364479"/>
            <a:ext cx="1195070" cy="394970"/>
          </a:xfrm>
          <a:custGeom>
            <a:avLst/>
            <a:gdLst/>
            <a:ahLst/>
            <a:cxnLst/>
            <a:rect l="l" t="t" r="r" b="b"/>
            <a:pathLst>
              <a:path w="1195070" h="394970">
                <a:moveTo>
                  <a:pt x="0" y="65786"/>
                </a:moveTo>
                <a:lnTo>
                  <a:pt x="5171" y="40183"/>
                </a:lnTo>
                <a:lnTo>
                  <a:pt x="19272" y="19272"/>
                </a:lnTo>
                <a:lnTo>
                  <a:pt x="40183" y="5171"/>
                </a:lnTo>
                <a:lnTo>
                  <a:pt x="65785" y="0"/>
                </a:lnTo>
                <a:lnTo>
                  <a:pt x="1129029" y="0"/>
                </a:lnTo>
                <a:lnTo>
                  <a:pt x="1154632" y="5171"/>
                </a:lnTo>
                <a:lnTo>
                  <a:pt x="1175543" y="19272"/>
                </a:lnTo>
                <a:lnTo>
                  <a:pt x="1189644" y="40183"/>
                </a:lnTo>
                <a:lnTo>
                  <a:pt x="1194815" y="65786"/>
                </a:lnTo>
                <a:lnTo>
                  <a:pt x="1194815" y="328930"/>
                </a:lnTo>
                <a:lnTo>
                  <a:pt x="1189644" y="354537"/>
                </a:lnTo>
                <a:lnTo>
                  <a:pt x="1175543" y="375448"/>
                </a:lnTo>
                <a:lnTo>
                  <a:pt x="1154632" y="389546"/>
                </a:lnTo>
                <a:lnTo>
                  <a:pt x="1129029" y="394716"/>
                </a:lnTo>
                <a:lnTo>
                  <a:pt x="65785" y="394716"/>
                </a:lnTo>
                <a:lnTo>
                  <a:pt x="40183" y="389546"/>
                </a:lnTo>
                <a:lnTo>
                  <a:pt x="19272" y="375448"/>
                </a:lnTo>
                <a:lnTo>
                  <a:pt x="5171" y="354537"/>
                </a:lnTo>
                <a:lnTo>
                  <a:pt x="0" y="328930"/>
                </a:lnTo>
                <a:lnTo>
                  <a:pt x="0" y="65786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77400" y="5355335"/>
            <a:ext cx="1087120" cy="394970"/>
          </a:xfrm>
          <a:custGeom>
            <a:avLst/>
            <a:gdLst/>
            <a:ahLst/>
            <a:cxnLst/>
            <a:rect l="l" t="t" r="r" b="b"/>
            <a:pathLst>
              <a:path w="1087120" h="394970">
                <a:moveTo>
                  <a:pt x="1020826" y="0"/>
                </a:moveTo>
                <a:lnTo>
                  <a:pt x="65785" y="0"/>
                </a:lnTo>
                <a:lnTo>
                  <a:pt x="40183" y="5171"/>
                </a:lnTo>
                <a:lnTo>
                  <a:pt x="19272" y="19272"/>
                </a:lnTo>
                <a:lnTo>
                  <a:pt x="5171" y="40183"/>
                </a:lnTo>
                <a:lnTo>
                  <a:pt x="0" y="65785"/>
                </a:lnTo>
                <a:lnTo>
                  <a:pt x="0" y="328929"/>
                </a:lnTo>
                <a:lnTo>
                  <a:pt x="5171" y="354537"/>
                </a:lnTo>
                <a:lnTo>
                  <a:pt x="19272" y="375448"/>
                </a:lnTo>
                <a:lnTo>
                  <a:pt x="40183" y="389546"/>
                </a:lnTo>
                <a:lnTo>
                  <a:pt x="65785" y="394716"/>
                </a:lnTo>
                <a:lnTo>
                  <a:pt x="1020826" y="394716"/>
                </a:lnTo>
                <a:lnTo>
                  <a:pt x="1046428" y="389546"/>
                </a:lnTo>
                <a:lnTo>
                  <a:pt x="1067339" y="375448"/>
                </a:lnTo>
                <a:lnTo>
                  <a:pt x="1081440" y="354537"/>
                </a:lnTo>
                <a:lnTo>
                  <a:pt x="1086611" y="328929"/>
                </a:lnTo>
                <a:lnTo>
                  <a:pt x="1086611" y="65785"/>
                </a:lnTo>
                <a:lnTo>
                  <a:pt x="1081440" y="40183"/>
                </a:lnTo>
                <a:lnTo>
                  <a:pt x="1067339" y="19272"/>
                </a:lnTo>
                <a:lnTo>
                  <a:pt x="1046428" y="5171"/>
                </a:lnTo>
                <a:lnTo>
                  <a:pt x="1020826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77400" y="5355335"/>
            <a:ext cx="1087120" cy="394970"/>
          </a:xfrm>
          <a:custGeom>
            <a:avLst/>
            <a:gdLst/>
            <a:ahLst/>
            <a:cxnLst/>
            <a:rect l="l" t="t" r="r" b="b"/>
            <a:pathLst>
              <a:path w="1087120" h="394970">
                <a:moveTo>
                  <a:pt x="0" y="65785"/>
                </a:moveTo>
                <a:lnTo>
                  <a:pt x="5171" y="40183"/>
                </a:lnTo>
                <a:lnTo>
                  <a:pt x="19272" y="19272"/>
                </a:lnTo>
                <a:lnTo>
                  <a:pt x="40183" y="5171"/>
                </a:lnTo>
                <a:lnTo>
                  <a:pt x="65785" y="0"/>
                </a:lnTo>
                <a:lnTo>
                  <a:pt x="1020826" y="0"/>
                </a:lnTo>
                <a:lnTo>
                  <a:pt x="1046428" y="5171"/>
                </a:lnTo>
                <a:lnTo>
                  <a:pt x="1067339" y="19272"/>
                </a:lnTo>
                <a:lnTo>
                  <a:pt x="1081440" y="40183"/>
                </a:lnTo>
                <a:lnTo>
                  <a:pt x="1086611" y="65785"/>
                </a:lnTo>
                <a:lnTo>
                  <a:pt x="1086611" y="328929"/>
                </a:lnTo>
                <a:lnTo>
                  <a:pt x="1081440" y="354537"/>
                </a:lnTo>
                <a:lnTo>
                  <a:pt x="1067339" y="375448"/>
                </a:lnTo>
                <a:lnTo>
                  <a:pt x="1046428" y="389546"/>
                </a:lnTo>
                <a:lnTo>
                  <a:pt x="1020826" y="394716"/>
                </a:lnTo>
                <a:lnTo>
                  <a:pt x="65785" y="394716"/>
                </a:lnTo>
                <a:lnTo>
                  <a:pt x="40183" y="389546"/>
                </a:lnTo>
                <a:lnTo>
                  <a:pt x="19272" y="375448"/>
                </a:lnTo>
                <a:lnTo>
                  <a:pt x="5171" y="354537"/>
                </a:lnTo>
                <a:lnTo>
                  <a:pt x="0" y="328929"/>
                </a:lnTo>
                <a:lnTo>
                  <a:pt x="0" y="65785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15828" y="5358384"/>
            <a:ext cx="1087120" cy="396240"/>
          </a:xfrm>
          <a:custGeom>
            <a:avLst/>
            <a:gdLst/>
            <a:ahLst/>
            <a:cxnLst/>
            <a:rect l="l" t="t" r="r" b="b"/>
            <a:pathLst>
              <a:path w="1087120" h="396239">
                <a:moveTo>
                  <a:pt x="1020572" y="0"/>
                </a:moveTo>
                <a:lnTo>
                  <a:pt x="66040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39"/>
                </a:lnTo>
                <a:lnTo>
                  <a:pt x="0" y="330199"/>
                </a:lnTo>
                <a:lnTo>
                  <a:pt x="5193" y="355906"/>
                </a:lnTo>
                <a:lnTo>
                  <a:pt x="19351" y="376897"/>
                </a:lnTo>
                <a:lnTo>
                  <a:pt x="40344" y="391050"/>
                </a:lnTo>
                <a:lnTo>
                  <a:pt x="66040" y="396239"/>
                </a:lnTo>
                <a:lnTo>
                  <a:pt x="1020572" y="396239"/>
                </a:lnTo>
                <a:lnTo>
                  <a:pt x="1046267" y="391050"/>
                </a:lnTo>
                <a:lnTo>
                  <a:pt x="1067260" y="376897"/>
                </a:lnTo>
                <a:lnTo>
                  <a:pt x="1081418" y="355906"/>
                </a:lnTo>
                <a:lnTo>
                  <a:pt x="1086612" y="330199"/>
                </a:lnTo>
                <a:lnTo>
                  <a:pt x="1086612" y="66039"/>
                </a:lnTo>
                <a:lnTo>
                  <a:pt x="1081418" y="40344"/>
                </a:lnTo>
                <a:lnTo>
                  <a:pt x="1067260" y="19351"/>
                </a:lnTo>
                <a:lnTo>
                  <a:pt x="1046267" y="5193"/>
                </a:lnTo>
                <a:lnTo>
                  <a:pt x="1020572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815828" y="5358384"/>
            <a:ext cx="1087120" cy="396240"/>
          </a:xfrm>
          <a:custGeom>
            <a:avLst/>
            <a:gdLst/>
            <a:ahLst/>
            <a:cxnLst/>
            <a:rect l="l" t="t" r="r" b="b"/>
            <a:pathLst>
              <a:path w="1087120" h="396239">
                <a:moveTo>
                  <a:pt x="0" y="66039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40" y="0"/>
                </a:lnTo>
                <a:lnTo>
                  <a:pt x="1020572" y="0"/>
                </a:lnTo>
                <a:lnTo>
                  <a:pt x="1046267" y="5193"/>
                </a:lnTo>
                <a:lnTo>
                  <a:pt x="1067260" y="19351"/>
                </a:lnTo>
                <a:lnTo>
                  <a:pt x="1081418" y="40344"/>
                </a:lnTo>
                <a:lnTo>
                  <a:pt x="1086612" y="66039"/>
                </a:lnTo>
                <a:lnTo>
                  <a:pt x="1086612" y="330199"/>
                </a:lnTo>
                <a:lnTo>
                  <a:pt x="1081418" y="355906"/>
                </a:lnTo>
                <a:lnTo>
                  <a:pt x="1067260" y="376897"/>
                </a:lnTo>
                <a:lnTo>
                  <a:pt x="1046267" y="391050"/>
                </a:lnTo>
                <a:lnTo>
                  <a:pt x="1020572" y="396239"/>
                </a:lnTo>
                <a:lnTo>
                  <a:pt x="66040" y="396239"/>
                </a:lnTo>
                <a:lnTo>
                  <a:pt x="40344" y="391050"/>
                </a:lnTo>
                <a:lnTo>
                  <a:pt x="19351" y="376897"/>
                </a:lnTo>
                <a:lnTo>
                  <a:pt x="5193" y="355906"/>
                </a:lnTo>
                <a:lnTo>
                  <a:pt x="0" y="330199"/>
                </a:lnTo>
                <a:lnTo>
                  <a:pt x="0" y="66039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985509" y="5292090"/>
            <a:ext cx="6004560" cy="508000"/>
          </a:xfrm>
          <a:prstGeom prst="rect">
            <a:avLst/>
          </a:prstGeom>
          <a:ln w="38100">
            <a:solidFill>
              <a:srgbClr val="FFD96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306070">
              <a:lnSpc>
                <a:spcPct val="100000"/>
              </a:lnSpc>
              <a:tabLst>
                <a:tab pos="1417955" algn="l"/>
                <a:tab pos="2785110" algn="l"/>
                <a:tab pos="4046220" algn="l"/>
                <a:tab pos="5121275" algn="l"/>
              </a:tabLst>
            </a:pPr>
            <a:r>
              <a:rPr sz="1500" b="1" spc="-7" baseline="8000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云计算中心	</a:t>
            </a:r>
            <a:r>
              <a:rPr sz="1500" b="1" spc="-7" baseline="6000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物联基础设施	</a:t>
            </a:r>
            <a:r>
              <a:rPr sz="1000" b="1" spc="-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移动计算	</a:t>
            </a:r>
            <a:r>
              <a:rPr sz="1500" b="1" spc="-7" baseline="3000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大数据	人工智能</a:t>
            </a:r>
            <a:endParaRPr sz="1500" baseline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97280" y="5999988"/>
            <a:ext cx="10791444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2692" y="5989320"/>
            <a:ext cx="894715" cy="287020"/>
          </a:xfrm>
          <a:custGeom>
            <a:avLst/>
            <a:gdLst/>
            <a:ahLst/>
            <a:cxnLst/>
            <a:rect l="l" t="t" r="r" b="b"/>
            <a:pathLst>
              <a:path w="894715" h="287020">
                <a:moveTo>
                  <a:pt x="0" y="286511"/>
                </a:moveTo>
                <a:lnTo>
                  <a:pt x="894588" y="286511"/>
                </a:lnTo>
                <a:lnTo>
                  <a:pt x="894588" y="0"/>
                </a:lnTo>
                <a:lnTo>
                  <a:pt x="0" y="0"/>
                </a:lnTo>
                <a:lnTo>
                  <a:pt x="0" y="286511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2127" y="5998464"/>
            <a:ext cx="551688" cy="338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02692" y="5989320"/>
            <a:ext cx="894715" cy="287020"/>
          </a:xfrm>
          <a:prstGeom prst="rect">
            <a:avLst/>
          </a:prstGeom>
          <a:ln w="12192">
            <a:solidFill>
              <a:srgbClr val="ECECEC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R="47625" algn="r">
              <a:lnSpc>
                <a:spcPct val="100000"/>
              </a:lnSpc>
              <a:spcBef>
                <a:spcPts val="360"/>
              </a:spcBef>
            </a:pPr>
            <a:r>
              <a:rPr sz="1400" b="1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云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47800" y="3617976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944626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944626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5" y="260350"/>
                </a:lnTo>
                <a:lnTo>
                  <a:pt x="996695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47800" y="3617976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5" y="52069"/>
                </a:lnTo>
                <a:lnTo>
                  <a:pt x="996695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19"/>
                </a:lnTo>
                <a:lnTo>
                  <a:pt x="52069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666113" y="3675633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数据采集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76933" y="3437382"/>
            <a:ext cx="1140460" cy="1693545"/>
          </a:xfrm>
          <a:custGeom>
            <a:avLst/>
            <a:gdLst/>
            <a:ahLst/>
            <a:cxnLst/>
            <a:rect l="l" t="t" r="r" b="b"/>
            <a:pathLst>
              <a:path w="1140460" h="1693545">
                <a:moveTo>
                  <a:pt x="0" y="1693164"/>
                </a:moveTo>
                <a:lnTo>
                  <a:pt x="1139952" y="1693164"/>
                </a:lnTo>
                <a:lnTo>
                  <a:pt x="1139952" y="0"/>
                </a:lnTo>
                <a:lnTo>
                  <a:pt x="0" y="0"/>
                </a:lnTo>
                <a:lnTo>
                  <a:pt x="0" y="1693164"/>
                </a:lnTo>
                <a:close/>
              </a:path>
            </a:pathLst>
          </a:custGeom>
          <a:ln w="28955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41703" y="3992879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19" h="312420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41703" y="3992879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19" h="312420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660398" y="4051172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数据存储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41703" y="4369308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19" h="311150">
                <a:moveTo>
                  <a:pt x="946404" y="0"/>
                </a:moveTo>
                <a:lnTo>
                  <a:pt x="51815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5" y="310896"/>
                </a:lnTo>
                <a:lnTo>
                  <a:pt x="946404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20" y="259080"/>
                </a:lnTo>
                <a:lnTo>
                  <a:pt x="998220" y="51816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1703" y="4369308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19" h="31115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946404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20" y="51816"/>
                </a:lnTo>
                <a:lnTo>
                  <a:pt x="998220" y="259080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4" y="310896"/>
                </a:lnTo>
                <a:lnTo>
                  <a:pt x="51815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6"/>
                </a:lnTo>
                <a:close/>
              </a:path>
            </a:pathLst>
          </a:custGeom>
          <a:ln w="12191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660398" y="4426711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数据清洗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41703" y="474421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19" h="312420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41703" y="474421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19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69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660398" y="4802251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数据管理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49324" y="3253740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19" h="311150">
                <a:moveTo>
                  <a:pt x="946403" y="0"/>
                </a:moveTo>
                <a:lnTo>
                  <a:pt x="51815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5" y="310896"/>
                </a:lnTo>
                <a:lnTo>
                  <a:pt x="946403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19" y="259080"/>
                </a:lnTo>
                <a:lnTo>
                  <a:pt x="998219" y="51815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9324" y="3253740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19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946403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19" y="51815"/>
                </a:lnTo>
                <a:lnTo>
                  <a:pt x="998219" y="259080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3" y="310896"/>
                </a:lnTo>
                <a:lnTo>
                  <a:pt x="51815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5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600961" y="3310890"/>
            <a:ext cx="695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大数据中心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813304" y="3617976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944625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944625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5" y="260350"/>
                </a:lnTo>
                <a:lnTo>
                  <a:pt x="996695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13304" y="3617976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4625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5" y="52069"/>
                </a:lnTo>
                <a:lnTo>
                  <a:pt x="996695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5" y="312419"/>
                </a:lnTo>
                <a:lnTo>
                  <a:pt x="52069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031998" y="3675633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数字沙盘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742438" y="3437382"/>
            <a:ext cx="1140460" cy="1693545"/>
          </a:xfrm>
          <a:custGeom>
            <a:avLst/>
            <a:gdLst/>
            <a:ahLst/>
            <a:cxnLst/>
            <a:rect l="l" t="t" r="r" b="b"/>
            <a:pathLst>
              <a:path w="1140460" h="1693545">
                <a:moveTo>
                  <a:pt x="0" y="1693164"/>
                </a:moveTo>
                <a:lnTo>
                  <a:pt x="1139952" y="1693164"/>
                </a:lnTo>
                <a:lnTo>
                  <a:pt x="1139952" y="0"/>
                </a:lnTo>
                <a:lnTo>
                  <a:pt x="0" y="0"/>
                </a:lnTo>
                <a:lnTo>
                  <a:pt x="0" y="1693164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07207" y="3992879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946150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19" y="260350"/>
                </a:lnTo>
                <a:lnTo>
                  <a:pt x="998219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07207" y="3992879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19" y="52070"/>
                </a:lnTo>
                <a:lnTo>
                  <a:pt x="998219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69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026155" y="4051172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数字展墙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07207" y="4369308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946404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6" y="310896"/>
                </a:lnTo>
                <a:lnTo>
                  <a:pt x="946404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19" y="259080"/>
                </a:lnTo>
                <a:lnTo>
                  <a:pt x="998219" y="51816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07207" y="4369308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946404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19" y="51816"/>
                </a:lnTo>
                <a:lnTo>
                  <a:pt x="998219" y="259080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4" y="310896"/>
                </a:lnTo>
                <a:lnTo>
                  <a:pt x="51816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070351" y="4426711"/>
            <a:ext cx="4730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V</a:t>
            </a:r>
            <a:r>
              <a:rPr sz="1050" b="1" spc="-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R</a:t>
            </a:r>
            <a:r>
              <a:rPr sz="1050" b="1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/AR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807207" y="474421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946150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19" y="260350"/>
                </a:lnTo>
                <a:lnTo>
                  <a:pt x="998219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07207" y="474421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19" y="52069"/>
                </a:lnTo>
                <a:lnTo>
                  <a:pt x="998219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69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959100" y="4802251"/>
            <a:ext cx="695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智能机器人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814827" y="3253740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946404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6" y="310896"/>
                </a:lnTo>
                <a:lnTo>
                  <a:pt x="946404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20" y="259080"/>
                </a:lnTo>
                <a:lnTo>
                  <a:pt x="998220" y="51815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14827" y="3253740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946404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20" y="51815"/>
                </a:lnTo>
                <a:lnTo>
                  <a:pt x="998220" y="259080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4" y="310896"/>
                </a:lnTo>
                <a:lnTo>
                  <a:pt x="51816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5"/>
                </a:lnTo>
                <a:close/>
              </a:path>
            </a:pathLst>
          </a:custGeom>
          <a:ln w="12191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966720" y="3310890"/>
            <a:ext cx="695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展览展示区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55947" y="3617976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944626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944626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55947" y="3617976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69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19"/>
                </a:lnTo>
                <a:lnTo>
                  <a:pt x="52069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374641" y="3675633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物联集控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085082" y="3437382"/>
            <a:ext cx="1140460" cy="1693545"/>
          </a:xfrm>
          <a:custGeom>
            <a:avLst/>
            <a:gdLst/>
            <a:ahLst/>
            <a:cxnLst/>
            <a:rect l="l" t="t" r="r" b="b"/>
            <a:pathLst>
              <a:path w="1140460" h="1693545">
                <a:moveTo>
                  <a:pt x="0" y="1693164"/>
                </a:moveTo>
                <a:lnTo>
                  <a:pt x="1139952" y="1693164"/>
                </a:lnTo>
                <a:lnTo>
                  <a:pt x="1139952" y="0"/>
                </a:lnTo>
                <a:lnTo>
                  <a:pt x="0" y="0"/>
                </a:lnTo>
                <a:lnTo>
                  <a:pt x="0" y="1693164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49852" y="3992879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49852" y="3992879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369053" y="4051172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企业监测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149852" y="4369308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946403" y="0"/>
                </a:moveTo>
                <a:lnTo>
                  <a:pt x="51815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5" y="310896"/>
                </a:lnTo>
                <a:lnTo>
                  <a:pt x="946403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20" y="259080"/>
                </a:lnTo>
                <a:lnTo>
                  <a:pt x="998220" y="51816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49852" y="4369308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946403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20" y="51816"/>
                </a:lnTo>
                <a:lnTo>
                  <a:pt x="998220" y="259080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3" y="310896"/>
                </a:lnTo>
                <a:lnTo>
                  <a:pt x="51815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6"/>
                </a:lnTo>
                <a:close/>
              </a:path>
            </a:pathLst>
          </a:custGeom>
          <a:ln w="12191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369053" y="4426711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能耗管理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149852" y="474421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49852" y="474421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69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4301997" y="4802251"/>
            <a:ext cx="695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大数据展示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157471" y="3253740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946403" y="0"/>
                </a:moveTo>
                <a:lnTo>
                  <a:pt x="51815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5" y="310896"/>
                </a:lnTo>
                <a:lnTo>
                  <a:pt x="946403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19" y="259080"/>
                </a:lnTo>
                <a:lnTo>
                  <a:pt x="998219" y="51815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157471" y="3253740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946403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19" y="51815"/>
                </a:lnTo>
                <a:lnTo>
                  <a:pt x="998219" y="259080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3" y="310896"/>
                </a:lnTo>
                <a:lnTo>
                  <a:pt x="51815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5"/>
                </a:lnTo>
                <a:close/>
              </a:path>
            </a:pathLst>
          </a:custGeom>
          <a:ln w="12191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376673" y="3310890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管理中心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495544" y="3646932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944879" y="0"/>
                </a:moveTo>
                <a:lnTo>
                  <a:pt x="51815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5" y="310896"/>
                </a:lnTo>
                <a:lnTo>
                  <a:pt x="944879" y="310896"/>
                </a:lnTo>
                <a:lnTo>
                  <a:pt x="965031" y="306818"/>
                </a:lnTo>
                <a:lnTo>
                  <a:pt x="981503" y="295703"/>
                </a:lnTo>
                <a:lnTo>
                  <a:pt x="992618" y="279231"/>
                </a:lnTo>
                <a:lnTo>
                  <a:pt x="996695" y="259080"/>
                </a:lnTo>
                <a:lnTo>
                  <a:pt x="996695" y="51816"/>
                </a:lnTo>
                <a:lnTo>
                  <a:pt x="992618" y="31664"/>
                </a:lnTo>
                <a:lnTo>
                  <a:pt x="981503" y="15192"/>
                </a:lnTo>
                <a:lnTo>
                  <a:pt x="965031" y="4077"/>
                </a:lnTo>
                <a:lnTo>
                  <a:pt x="94487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95544" y="3646932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944879" y="0"/>
                </a:lnTo>
                <a:lnTo>
                  <a:pt x="965031" y="4077"/>
                </a:lnTo>
                <a:lnTo>
                  <a:pt x="981503" y="15192"/>
                </a:lnTo>
                <a:lnTo>
                  <a:pt x="992618" y="31664"/>
                </a:lnTo>
                <a:lnTo>
                  <a:pt x="996695" y="51816"/>
                </a:lnTo>
                <a:lnTo>
                  <a:pt x="996695" y="259080"/>
                </a:lnTo>
                <a:lnTo>
                  <a:pt x="992618" y="279231"/>
                </a:lnTo>
                <a:lnTo>
                  <a:pt x="981503" y="295703"/>
                </a:lnTo>
                <a:lnTo>
                  <a:pt x="965031" y="306818"/>
                </a:lnTo>
                <a:lnTo>
                  <a:pt x="944879" y="310896"/>
                </a:lnTo>
                <a:lnTo>
                  <a:pt x="51815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713857" y="3704589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应急指挥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424678" y="3466338"/>
            <a:ext cx="1140460" cy="1693545"/>
          </a:xfrm>
          <a:custGeom>
            <a:avLst/>
            <a:gdLst/>
            <a:ahLst/>
            <a:cxnLst/>
            <a:rect l="l" t="t" r="r" b="b"/>
            <a:pathLst>
              <a:path w="1140459" h="1693545">
                <a:moveTo>
                  <a:pt x="0" y="1693164"/>
                </a:moveTo>
                <a:lnTo>
                  <a:pt x="1139952" y="1693164"/>
                </a:lnTo>
                <a:lnTo>
                  <a:pt x="1139952" y="0"/>
                </a:lnTo>
                <a:lnTo>
                  <a:pt x="0" y="0"/>
                </a:lnTo>
                <a:lnTo>
                  <a:pt x="0" y="1693164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9447" y="4021835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944626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944626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9447" y="4021835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69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19"/>
                </a:lnTo>
                <a:lnTo>
                  <a:pt x="52069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708141" y="4080128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运营调度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489447" y="4396740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944626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20"/>
                </a:lnTo>
                <a:lnTo>
                  <a:pt x="944626" y="312420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70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89447" y="4396740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70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20"/>
                </a:lnTo>
                <a:lnTo>
                  <a:pt x="52069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5708141" y="4455667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视频会议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489447" y="4773167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944879" y="0"/>
                </a:moveTo>
                <a:lnTo>
                  <a:pt x="51815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5" y="310895"/>
                </a:lnTo>
                <a:lnTo>
                  <a:pt x="944879" y="310895"/>
                </a:lnTo>
                <a:lnTo>
                  <a:pt x="965031" y="306818"/>
                </a:lnTo>
                <a:lnTo>
                  <a:pt x="981503" y="295703"/>
                </a:lnTo>
                <a:lnTo>
                  <a:pt x="992618" y="279231"/>
                </a:lnTo>
                <a:lnTo>
                  <a:pt x="996696" y="259079"/>
                </a:lnTo>
                <a:lnTo>
                  <a:pt x="996696" y="51815"/>
                </a:lnTo>
                <a:lnTo>
                  <a:pt x="992618" y="31664"/>
                </a:lnTo>
                <a:lnTo>
                  <a:pt x="981503" y="15192"/>
                </a:lnTo>
                <a:lnTo>
                  <a:pt x="965031" y="4077"/>
                </a:lnTo>
                <a:lnTo>
                  <a:pt x="94487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9447" y="4773167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944879" y="0"/>
                </a:lnTo>
                <a:lnTo>
                  <a:pt x="965031" y="4077"/>
                </a:lnTo>
                <a:lnTo>
                  <a:pt x="981503" y="15192"/>
                </a:lnTo>
                <a:lnTo>
                  <a:pt x="992618" y="31664"/>
                </a:lnTo>
                <a:lnTo>
                  <a:pt x="996696" y="51815"/>
                </a:lnTo>
                <a:lnTo>
                  <a:pt x="996696" y="259079"/>
                </a:lnTo>
                <a:lnTo>
                  <a:pt x="992618" y="279231"/>
                </a:lnTo>
                <a:lnTo>
                  <a:pt x="981503" y="295703"/>
                </a:lnTo>
                <a:lnTo>
                  <a:pt x="965031" y="306818"/>
                </a:lnTo>
                <a:lnTo>
                  <a:pt x="944879" y="310895"/>
                </a:lnTo>
                <a:lnTo>
                  <a:pt x="51815" y="310895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79"/>
                </a:lnTo>
                <a:lnTo>
                  <a:pt x="0" y="51815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08141" y="4831207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客服系统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497067" y="3281171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944626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4626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497067" y="3281171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69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5648959" y="3339846"/>
            <a:ext cx="695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指挥调度区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900671" y="3646932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946403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6" y="310896"/>
                </a:lnTo>
                <a:lnTo>
                  <a:pt x="946403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20" y="259080"/>
                </a:lnTo>
                <a:lnTo>
                  <a:pt x="998220" y="51816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900671" y="3646932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946403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20" y="51816"/>
                </a:lnTo>
                <a:lnTo>
                  <a:pt x="998220" y="259080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3" y="310896"/>
                </a:lnTo>
                <a:lnTo>
                  <a:pt x="51816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7098538" y="3704589"/>
            <a:ext cx="6038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公共WI</a:t>
            </a:r>
            <a:r>
              <a:rPr sz="1050" b="1" spc="-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FI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829806" y="3466338"/>
            <a:ext cx="1140460" cy="1693545"/>
          </a:xfrm>
          <a:custGeom>
            <a:avLst/>
            <a:gdLst/>
            <a:ahLst/>
            <a:cxnLst/>
            <a:rect l="l" t="t" r="r" b="b"/>
            <a:pathLst>
              <a:path w="1140459" h="1693545">
                <a:moveTo>
                  <a:pt x="0" y="1693164"/>
                </a:moveTo>
                <a:lnTo>
                  <a:pt x="1139952" y="1693164"/>
                </a:lnTo>
                <a:lnTo>
                  <a:pt x="1139952" y="0"/>
                </a:lnTo>
                <a:lnTo>
                  <a:pt x="0" y="0"/>
                </a:lnTo>
                <a:lnTo>
                  <a:pt x="0" y="1693164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896100" y="4021835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944626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4626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896100" y="4021835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69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7114413" y="4080128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智能照明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896100" y="4396740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944626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4626" y="312420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70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896100" y="4396740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70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7114413" y="4455667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紧急呼叫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896100" y="4773167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944879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6" y="310895"/>
                </a:lnTo>
                <a:lnTo>
                  <a:pt x="944879" y="310895"/>
                </a:lnTo>
                <a:lnTo>
                  <a:pt x="965031" y="306818"/>
                </a:lnTo>
                <a:lnTo>
                  <a:pt x="981503" y="295703"/>
                </a:lnTo>
                <a:lnTo>
                  <a:pt x="992618" y="279231"/>
                </a:lnTo>
                <a:lnTo>
                  <a:pt x="996696" y="259079"/>
                </a:lnTo>
                <a:lnTo>
                  <a:pt x="996696" y="51815"/>
                </a:lnTo>
                <a:lnTo>
                  <a:pt x="992618" y="31664"/>
                </a:lnTo>
                <a:lnTo>
                  <a:pt x="981503" y="15192"/>
                </a:lnTo>
                <a:lnTo>
                  <a:pt x="965031" y="4077"/>
                </a:lnTo>
                <a:lnTo>
                  <a:pt x="94487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896100" y="4773167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944879" y="0"/>
                </a:lnTo>
                <a:lnTo>
                  <a:pt x="965031" y="4077"/>
                </a:lnTo>
                <a:lnTo>
                  <a:pt x="981503" y="15192"/>
                </a:lnTo>
                <a:lnTo>
                  <a:pt x="992618" y="31664"/>
                </a:lnTo>
                <a:lnTo>
                  <a:pt x="996696" y="51815"/>
                </a:lnTo>
                <a:lnTo>
                  <a:pt x="996696" y="259079"/>
                </a:lnTo>
                <a:lnTo>
                  <a:pt x="992618" y="279231"/>
                </a:lnTo>
                <a:lnTo>
                  <a:pt x="981503" y="295703"/>
                </a:lnTo>
                <a:lnTo>
                  <a:pt x="965031" y="306818"/>
                </a:lnTo>
                <a:lnTo>
                  <a:pt x="944879" y="310895"/>
                </a:lnTo>
                <a:lnTo>
                  <a:pt x="51816" y="310895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79"/>
                </a:lnTo>
                <a:lnTo>
                  <a:pt x="0" y="51815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7114413" y="4831207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信息发布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903719" y="3281171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944626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4626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903719" y="3281171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69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054977" y="3339846"/>
            <a:ext cx="695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智慧共同杆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8249411" y="3646932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944880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6" y="310896"/>
                </a:lnTo>
                <a:lnTo>
                  <a:pt x="944880" y="310896"/>
                </a:lnTo>
                <a:lnTo>
                  <a:pt x="965031" y="306818"/>
                </a:lnTo>
                <a:lnTo>
                  <a:pt x="981503" y="295703"/>
                </a:lnTo>
                <a:lnTo>
                  <a:pt x="992618" y="279231"/>
                </a:lnTo>
                <a:lnTo>
                  <a:pt x="996696" y="259080"/>
                </a:lnTo>
                <a:lnTo>
                  <a:pt x="996696" y="51816"/>
                </a:lnTo>
                <a:lnTo>
                  <a:pt x="992618" y="31664"/>
                </a:lnTo>
                <a:lnTo>
                  <a:pt x="981503" y="15192"/>
                </a:lnTo>
                <a:lnTo>
                  <a:pt x="965031" y="4077"/>
                </a:lnTo>
                <a:lnTo>
                  <a:pt x="94488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249411" y="3646932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944880" y="0"/>
                </a:lnTo>
                <a:lnTo>
                  <a:pt x="965031" y="4077"/>
                </a:lnTo>
                <a:lnTo>
                  <a:pt x="981503" y="15192"/>
                </a:lnTo>
                <a:lnTo>
                  <a:pt x="992618" y="31664"/>
                </a:lnTo>
                <a:lnTo>
                  <a:pt x="996696" y="51816"/>
                </a:lnTo>
                <a:lnTo>
                  <a:pt x="996696" y="259080"/>
                </a:lnTo>
                <a:lnTo>
                  <a:pt x="992618" y="279231"/>
                </a:lnTo>
                <a:lnTo>
                  <a:pt x="981503" y="295703"/>
                </a:lnTo>
                <a:lnTo>
                  <a:pt x="965031" y="306818"/>
                </a:lnTo>
                <a:lnTo>
                  <a:pt x="944880" y="310896"/>
                </a:lnTo>
                <a:lnTo>
                  <a:pt x="51816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8401304" y="3704589"/>
            <a:ext cx="695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充电桩管理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178545" y="3466338"/>
            <a:ext cx="1140460" cy="1693545"/>
          </a:xfrm>
          <a:custGeom>
            <a:avLst/>
            <a:gdLst/>
            <a:ahLst/>
            <a:cxnLst/>
            <a:rect l="l" t="t" r="r" b="b"/>
            <a:pathLst>
              <a:path w="1140459" h="1693545">
                <a:moveTo>
                  <a:pt x="0" y="1693164"/>
                </a:moveTo>
                <a:lnTo>
                  <a:pt x="1139952" y="1693164"/>
                </a:lnTo>
                <a:lnTo>
                  <a:pt x="1139952" y="0"/>
                </a:lnTo>
                <a:lnTo>
                  <a:pt x="0" y="0"/>
                </a:lnTo>
                <a:lnTo>
                  <a:pt x="0" y="1693164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243316" y="4021835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946150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19" y="260350"/>
                </a:lnTo>
                <a:lnTo>
                  <a:pt x="998219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243316" y="4021835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19" y="52069"/>
                </a:lnTo>
                <a:lnTo>
                  <a:pt x="998219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69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8462898" y="4080128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充电监控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8243316" y="439674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946150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19" y="260350"/>
                </a:lnTo>
                <a:lnTo>
                  <a:pt x="998219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243316" y="439674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19" y="52070"/>
                </a:lnTo>
                <a:lnTo>
                  <a:pt x="998219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69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8462898" y="4455667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报表管理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243316" y="4773167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946403" y="0"/>
                </a:moveTo>
                <a:lnTo>
                  <a:pt x="51815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5" y="310895"/>
                </a:lnTo>
                <a:lnTo>
                  <a:pt x="946403" y="310895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19" y="259079"/>
                </a:lnTo>
                <a:lnTo>
                  <a:pt x="998219" y="51815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243316" y="4773167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946403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19" y="51815"/>
                </a:lnTo>
                <a:lnTo>
                  <a:pt x="998219" y="259079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3" y="310895"/>
                </a:lnTo>
                <a:lnTo>
                  <a:pt x="51815" y="310895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79"/>
                </a:lnTo>
                <a:lnTo>
                  <a:pt x="0" y="51815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8462898" y="4831207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告警分析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8250935" y="328117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50935" y="328117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69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8403463" y="3339846"/>
            <a:ext cx="695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智能充电桩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9593580" y="363169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49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49"/>
                </a:lnTo>
                <a:lnTo>
                  <a:pt x="998220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593580" y="363169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69"/>
                </a:lnTo>
                <a:lnTo>
                  <a:pt x="998220" y="260349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49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9813163" y="3690365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园区广播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9522714" y="3451097"/>
            <a:ext cx="1140460" cy="1694814"/>
          </a:xfrm>
          <a:custGeom>
            <a:avLst/>
            <a:gdLst/>
            <a:ahLst/>
            <a:cxnLst/>
            <a:rect l="l" t="t" r="r" b="b"/>
            <a:pathLst>
              <a:path w="1140459" h="1694814">
                <a:moveTo>
                  <a:pt x="0" y="1694688"/>
                </a:moveTo>
                <a:lnTo>
                  <a:pt x="1139952" y="1694688"/>
                </a:lnTo>
                <a:lnTo>
                  <a:pt x="1139952" y="0"/>
                </a:lnTo>
                <a:lnTo>
                  <a:pt x="0" y="0"/>
                </a:lnTo>
                <a:lnTo>
                  <a:pt x="0" y="1694688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587483" y="4008120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946404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6" y="310895"/>
                </a:lnTo>
                <a:lnTo>
                  <a:pt x="946404" y="310895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20" y="259079"/>
                </a:lnTo>
                <a:lnTo>
                  <a:pt x="998220" y="51815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587483" y="4008120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946404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20" y="51815"/>
                </a:lnTo>
                <a:lnTo>
                  <a:pt x="998220" y="259079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4" y="310895"/>
                </a:lnTo>
                <a:lnTo>
                  <a:pt x="51816" y="310895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79"/>
                </a:lnTo>
                <a:lnTo>
                  <a:pt x="0" y="51815"/>
                </a:lnTo>
                <a:close/>
              </a:path>
            </a:pathLst>
          </a:custGeom>
          <a:ln w="12191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9807702" y="4065777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虚拟导览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9587483" y="4383023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587483" y="4383023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69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9827514" y="4441316"/>
            <a:ext cx="5226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G</a:t>
            </a:r>
            <a:r>
              <a:rPr sz="1050" b="1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IS平台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9587483" y="4757928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587483" y="4757928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9807702" y="4816855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视频监控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9595104" y="3267455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595104" y="3267455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20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 txBox="1"/>
          <p:nvPr/>
        </p:nvSpPr>
        <p:spPr>
          <a:xfrm>
            <a:off x="9815321" y="3325495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公共设施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1461516" y="1709927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944626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4626" y="312420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70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461516" y="1709927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70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90650" y="1529333"/>
            <a:ext cx="1140460" cy="1694814"/>
          </a:xfrm>
          <a:custGeom>
            <a:avLst/>
            <a:gdLst/>
            <a:ahLst/>
            <a:cxnLst/>
            <a:rect l="l" t="t" r="r" b="b"/>
            <a:pathLst>
              <a:path w="1140460" h="1694814">
                <a:moveTo>
                  <a:pt x="0" y="1694688"/>
                </a:moveTo>
                <a:lnTo>
                  <a:pt x="1139952" y="1694688"/>
                </a:lnTo>
                <a:lnTo>
                  <a:pt x="1139952" y="0"/>
                </a:lnTo>
                <a:lnTo>
                  <a:pt x="0" y="0"/>
                </a:lnTo>
                <a:lnTo>
                  <a:pt x="0" y="1694688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455419" y="2086355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19" h="311150">
                <a:moveTo>
                  <a:pt x="946404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6" y="310896"/>
                </a:lnTo>
                <a:lnTo>
                  <a:pt x="946404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19" y="259080"/>
                </a:lnTo>
                <a:lnTo>
                  <a:pt x="998219" y="51816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455419" y="2086355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19" h="31115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946404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19" y="51816"/>
                </a:lnTo>
                <a:lnTo>
                  <a:pt x="998219" y="259080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4" y="310896"/>
                </a:lnTo>
                <a:lnTo>
                  <a:pt x="51816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455419" y="246126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19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19" y="260350"/>
                </a:lnTo>
                <a:lnTo>
                  <a:pt x="998219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455419" y="246126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19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19" y="52069"/>
                </a:lnTo>
                <a:lnTo>
                  <a:pt x="998219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455419" y="2836164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19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19" y="260350"/>
                </a:lnTo>
                <a:lnTo>
                  <a:pt x="998219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455419" y="2836164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19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19" y="52070"/>
                </a:lnTo>
                <a:lnTo>
                  <a:pt x="998219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463039" y="134569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19" h="312419">
                <a:moveTo>
                  <a:pt x="946149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20"/>
                </a:lnTo>
                <a:lnTo>
                  <a:pt x="946149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4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463039" y="134569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19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6149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49" y="312420"/>
                </a:lnTo>
                <a:lnTo>
                  <a:pt x="52069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827020" y="1709927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19" y="260350"/>
                </a:lnTo>
                <a:lnTo>
                  <a:pt x="998219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827020" y="1709927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19" y="52070"/>
                </a:lnTo>
                <a:lnTo>
                  <a:pt x="998219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69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756154" y="1529333"/>
            <a:ext cx="1140460" cy="1694814"/>
          </a:xfrm>
          <a:custGeom>
            <a:avLst/>
            <a:gdLst/>
            <a:ahLst/>
            <a:cxnLst/>
            <a:rect l="l" t="t" r="r" b="b"/>
            <a:pathLst>
              <a:path w="1140460" h="1694814">
                <a:moveTo>
                  <a:pt x="0" y="1694688"/>
                </a:moveTo>
                <a:lnTo>
                  <a:pt x="1139952" y="1694688"/>
                </a:lnTo>
                <a:lnTo>
                  <a:pt x="1139952" y="0"/>
                </a:lnTo>
                <a:lnTo>
                  <a:pt x="0" y="0"/>
                </a:lnTo>
                <a:lnTo>
                  <a:pt x="0" y="1694688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820923" y="2086355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946403" y="0"/>
                </a:moveTo>
                <a:lnTo>
                  <a:pt x="51815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5" y="310896"/>
                </a:lnTo>
                <a:lnTo>
                  <a:pt x="946403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20" y="259080"/>
                </a:lnTo>
                <a:lnTo>
                  <a:pt x="998220" y="51816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820923" y="2086355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946403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20" y="51816"/>
                </a:lnTo>
                <a:lnTo>
                  <a:pt x="998220" y="259080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3" y="310896"/>
                </a:lnTo>
                <a:lnTo>
                  <a:pt x="51815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6"/>
                </a:lnTo>
                <a:close/>
              </a:path>
            </a:pathLst>
          </a:custGeom>
          <a:ln w="12191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820923" y="246126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820923" y="246126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69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69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820923" y="2836164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820923" y="2836164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69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828544" y="134569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19" y="260350"/>
                </a:lnTo>
                <a:lnTo>
                  <a:pt x="998219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828544" y="134569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19" y="52070"/>
                </a:lnTo>
                <a:lnTo>
                  <a:pt x="998219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69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169664" y="1709927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169664" y="1709927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098797" y="1529333"/>
            <a:ext cx="1140460" cy="1694814"/>
          </a:xfrm>
          <a:custGeom>
            <a:avLst/>
            <a:gdLst/>
            <a:ahLst/>
            <a:cxnLst/>
            <a:rect l="l" t="t" r="r" b="b"/>
            <a:pathLst>
              <a:path w="1140460" h="1694814">
                <a:moveTo>
                  <a:pt x="0" y="1694688"/>
                </a:moveTo>
                <a:lnTo>
                  <a:pt x="1139952" y="1694688"/>
                </a:lnTo>
                <a:lnTo>
                  <a:pt x="1139952" y="0"/>
                </a:lnTo>
                <a:lnTo>
                  <a:pt x="0" y="0"/>
                </a:lnTo>
                <a:lnTo>
                  <a:pt x="0" y="1694688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163567" y="2086355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946404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259080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6" y="310896"/>
                </a:lnTo>
                <a:lnTo>
                  <a:pt x="946404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20" y="259080"/>
                </a:lnTo>
                <a:lnTo>
                  <a:pt x="998220" y="51816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163567" y="2086355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946404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20" y="51816"/>
                </a:lnTo>
                <a:lnTo>
                  <a:pt x="998220" y="259080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4" y="310896"/>
                </a:lnTo>
                <a:lnTo>
                  <a:pt x="51816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80"/>
                </a:lnTo>
                <a:lnTo>
                  <a:pt x="0" y="51816"/>
                </a:lnTo>
                <a:close/>
              </a:path>
            </a:pathLst>
          </a:custGeom>
          <a:ln w="12191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163567" y="246126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163567" y="246126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69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163567" y="2836164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163567" y="2836164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171188" y="134569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71188" y="1345691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1674367" y="1402791"/>
            <a:ext cx="3277870" cy="1678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5"/>
              </a:spcBef>
              <a:tabLst>
                <a:tab pos="1452880" algn="l"/>
                <a:tab pos="2728595" algn="l"/>
              </a:tabLst>
            </a:pPr>
            <a:r>
              <a:rPr sz="1050" b="1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云招</a:t>
            </a: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商</a:t>
            </a:r>
            <a:r>
              <a:rPr sz="1050" b="1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	云办</a:t>
            </a: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公</a:t>
            </a:r>
            <a:r>
              <a:rPr sz="1050" b="1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	物业管理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7780">
              <a:lnSpc>
                <a:spcPct val="100000"/>
              </a:lnSpc>
              <a:tabLst>
                <a:tab pos="1383665" algn="l"/>
                <a:tab pos="2726055" algn="l"/>
              </a:tabLst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线索管理	新闻通知	物业保修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1377950" algn="l"/>
                <a:tab pos="2720975" algn="l"/>
              </a:tabLst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企业注册	流程管理	物业巡检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11275" algn="l"/>
                <a:tab pos="2720975" algn="l"/>
              </a:tabLst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税收管理	共享会议室	租赁缴费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77950" algn="l"/>
                <a:tab pos="2720975" algn="l"/>
              </a:tabLst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云化信息	文档管理	能耗管理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5509259" y="1738883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944626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944626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5" y="260350"/>
                </a:lnTo>
                <a:lnTo>
                  <a:pt x="996695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509259" y="1738883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5" y="52069"/>
                </a:lnTo>
                <a:lnTo>
                  <a:pt x="996695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19"/>
                </a:lnTo>
                <a:lnTo>
                  <a:pt x="52069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438394" y="1558289"/>
            <a:ext cx="1140460" cy="1694814"/>
          </a:xfrm>
          <a:custGeom>
            <a:avLst/>
            <a:gdLst/>
            <a:ahLst/>
            <a:cxnLst/>
            <a:rect l="l" t="t" r="r" b="b"/>
            <a:pathLst>
              <a:path w="1140459" h="1694814">
                <a:moveTo>
                  <a:pt x="0" y="1694688"/>
                </a:moveTo>
                <a:lnTo>
                  <a:pt x="1139952" y="1694688"/>
                </a:lnTo>
                <a:lnTo>
                  <a:pt x="1139952" y="0"/>
                </a:lnTo>
                <a:lnTo>
                  <a:pt x="0" y="0"/>
                </a:lnTo>
                <a:lnTo>
                  <a:pt x="0" y="1694688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503164" y="2115311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946403" y="0"/>
                </a:moveTo>
                <a:lnTo>
                  <a:pt x="51815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5" y="310896"/>
                </a:lnTo>
                <a:lnTo>
                  <a:pt x="946403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20" y="259079"/>
                </a:lnTo>
                <a:lnTo>
                  <a:pt x="998220" y="51815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503164" y="2115311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946403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20" y="51815"/>
                </a:lnTo>
                <a:lnTo>
                  <a:pt x="998220" y="259079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3" y="310896"/>
                </a:lnTo>
                <a:lnTo>
                  <a:pt x="51815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79"/>
                </a:lnTo>
                <a:lnTo>
                  <a:pt x="0" y="51815"/>
                </a:lnTo>
                <a:close/>
              </a:path>
            </a:pathLst>
          </a:custGeom>
          <a:ln w="12191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503164" y="2490216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503164" y="2490216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503164" y="286512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503164" y="286512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69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510784" y="1374647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19" y="260350"/>
                </a:lnTo>
                <a:lnTo>
                  <a:pt x="998219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510784" y="1374647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19" y="52069"/>
                </a:lnTo>
                <a:lnTo>
                  <a:pt x="998219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69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914388" y="1738883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19" y="260350"/>
                </a:lnTo>
                <a:lnTo>
                  <a:pt x="998219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914388" y="1738883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19" y="52069"/>
                </a:lnTo>
                <a:lnTo>
                  <a:pt x="998219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69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845045" y="1558289"/>
            <a:ext cx="1140460" cy="1694814"/>
          </a:xfrm>
          <a:custGeom>
            <a:avLst/>
            <a:gdLst/>
            <a:ahLst/>
            <a:cxnLst/>
            <a:rect l="l" t="t" r="r" b="b"/>
            <a:pathLst>
              <a:path w="1140459" h="1694814">
                <a:moveTo>
                  <a:pt x="0" y="1694688"/>
                </a:moveTo>
                <a:lnTo>
                  <a:pt x="1139952" y="1694688"/>
                </a:lnTo>
                <a:lnTo>
                  <a:pt x="1139952" y="0"/>
                </a:lnTo>
                <a:lnTo>
                  <a:pt x="0" y="0"/>
                </a:lnTo>
                <a:lnTo>
                  <a:pt x="0" y="1694688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909816" y="2115311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944879" y="0"/>
                </a:moveTo>
                <a:lnTo>
                  <a:pt x="51815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5" y="310896"/>
                </a:lnTo>
                <a:lnTo>
                  <a:pt x="944879" y="310896"/>
                </a:lnTo>
                <a:lnTo>
                  <a:pt x="965031" y="306818"/>
                </a:lnTo>
                <a:lnTo>
                  <a:pt x="981503" y="295703"/>
                </a:lnTo>
                <a:lnTo>
                  <a:pt x="992618" y="279231"/>
                </a:lnTo>
                <a:lnTo>
                  <a:pt x="996695" y="259079"/>
                </a:lnTo>
                <a:lnTo>
                  <a:pt x="996695" y="51815"/>
                </a:lnTo>
                <a:lnTo>
                  <a:pt x="992618" y="31664"/>
                </a:lnTo>
                <a:lnTo>
                  <a:pt x="981503" y="15192"/>
                </a:lnTo>
                <a:lnTo>
                  <a:pt x="965031" y="4077"/>
                </a:lnTo>
                <a:lnTo>
                  <a:pt x="94487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909816" y="2115311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944879" y="0"/>
                </a:lnTo>
                <a:lnTo>
                  <a:pt x="965031" y="4077"/>
                </a:lnTo>
                <a:lnTo>
                  <a:pt x="981503" y="15192"/>
                </a:lnTo>
                <a:lnTo>
                  <a:pt x="992618" y="31664"/>
                </a:lnTo>
                <a:lnTo>
                  <a:pt x="996695" y="51815"/>
                </a:lnTo>
                <a:lnTo>
                  <a:pt x="996695" y="259079"/>
                </a:lnTo>
                <a:lnTo>
                  <a:pt x="992618" y="279231"/>
                </a:lnTo>
                <a:lnTo>
                  <a:pt x="981503" y="295703"/>
                </a:lnTo>
                <a:lnTo>
                  <a:pt x="965031" y="306818"/>
                </a:lnTo>
                <a:lnTo>
                  <a:pt x="944879" y="310896"/>
                </a:lnTo>
                <a:lnTo>
                  <a:pt x="51815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79"/>
                </a:lnTo>
                <a:lnTo>
                  <a:pt x="0" y="51815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909816" y="2490216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944626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20"/>
                </a:lnTo>
                <a:lnTo>
                  <a:pt x="944626" y="312420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5" y="260350"/>
                </a:lnTo>
                <a:lnTo>
                  <a:pt x="996695" y="52070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909816" y="2490216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5" y="52070"/>
                </a:lnTo>
                <a:lnTo>
                  <a:pt x="996695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20"/>
                </a:lnTo>
                <a:lnTo>
                  <a:pt x="52069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909816" y="2865120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944626" y="0"/>
                </a:moveTo>
                <a:lnTo>
                  <a:pt x="52069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69" y="312419"/>
                </a:lnTo>
                <a:lnTo>
                  <a:pt x="944626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5" y="260350"/>
                </a:lnTo>
                <a:lnTo>
                  <a:pt x="996695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909816" y="2865120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69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5" y="52069"/>
                </a:lnTo>
                <a:lnTo>
                  <a:pt x="996695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19"/>
                </a:lnTo>
                <a:lnTo>
                  <a:pt x="52069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917435" y="1374647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944626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4626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917435" y="1374647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69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8263128" y="1738883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944626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4626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8263128" y="1738883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69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8192261" y="1558289"/>
            <a:ext cx="1140460" cy="1694814"/>
          </a:xfrm>
          <a:custGeom>
            <a:avLst/>
            <a:gdLst/>
            <a:ahLst/>
            <a:cxnLst/>
            <a:rect l="l" t="t" r="r" b="b"/>
            <a:pathLst>
              <a:path w="1140459" h="1694814">
                <a:moveTo>
                  <a:pt x="0" y="1694688"/>
                </a:moveTo>
                <a:lnTo>
                  <a:pt x="1139952" y="1694688"/>
                </a:lnTo>
                <a:lnTo>
                  <a:pt x="1139952" y="0"/>
                </a:lnTo>
                <a:lnTo>
                  <a:pt x="0" y="0"/>
                </a:lnTo>
                <a:lnTo>
                  <a:pt x="0" y="1694688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8257031" y="2115311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946403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6" y="310896"/>
                </a:lnTo>
                <a:lnTo>
                  <a:pt x="946403" y="310896"/>
                </a:lnTo>
                <a:lnTo>
                  <a:pt x="966555" y="306818"/>
                </a:lnTo>
                <a:lnTo>
                  <a:pt x="983027" y="295703"/>
                </a:lnTo>
                <a:lnTo>
                  <a:pt x="994142" y="279231"/>
                </a:lnTo>
                <a:lnTo>
                  <a:pt x="998220" y="259079"/>
                </a:lnTo>
                <a:lnTo>
                  <a:pt x="998220" y="51815"/>
                </a:lnTo>
                <a:lnTo>
                  <a:pt x="994142" y="31664"/>
                </a:lnTo>
                <a:lnTo>
                  <a:pt x="983027" y="15192"/>
                </a:lnTo>
                <a:lnTo>
                  <a:pt x="966555" y="4077"/>
                </a:lnTo>
                <a:lnTo>
                  <a:pt x="9464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8257031" y="2115311"/>
            <a:ext cx="998219" cy="311150"/>
          </a:xfrm>
          <a:custGeom>
            <a:avLst/>
            <a:gdLst/>
            <a:ahLst/>
            <a:cxnLst/>
            <a:rect l="l" t="t" r="r" b="b"/>
            <a:pathLst>
              <a:path w="998220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946403" y="0"/>
                </a:lnTo>
                <a:lnTo>
                  <a:pt x="966555" y="4077"/>
                </a:lnTo>
                <a:lnTo>
                  <a:pt x="983027" y="15192"/>
                </a:lnTo>
                <a:lnTo>
                  <a:pt x="994142" y="31664"/>
                </a:lnTo>
                <a:lnTo>
                  <a:pt x="998220" y="51815"/>
                </a:lnTo>
                <a:lnTo>
                  <a:pt x="998220" y="259079"/>
                </a:lnTo>
                <a:lnTo>
                  <a:pt x="994142" y="279231"/>
                </a:lnTo>
                <a:lnTo>
                  <a:pt x="983027" y="295703"/>
                </a:lnTo>
                <a:lnTo>
                  <a:pt x="966555" y="306818"/>
                </a:lnTo>
                <a:lnTo>
                  <a:pt x="946403" y="310896"/>
                </a:lnTo>
                <a:lnTo>
                  <a:pt x="51816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79"/>
                </a:lnTo>
                <a:lnTo>
                  <a:pt x="0" y="51815"/>
                </a:lnTo>
                <a:close/>
              </a:path>
            </a:pathLst>
          </a:custGeom>
          <a:ln w="12191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8257031" y="2490216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8257031" y="2490216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8257031" y="286512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257031" y="2865120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69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264652" y="1374647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6150" y="312419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69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264652" y="1374647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69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 txBox="1"/>
          <p:nvPr/>
        </p:nvSpPr>
        <p:spPr>
          <a:xfrm>
            <a:off x="5722111" y="1432052"/>
            <a:ext cx="3383915" cy="1678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5"/>
              </a:spcBef>
              <a:tabLst>
                <a:tab pos="1426210" algn="l"/>
                <a:tab pos="2774315" algn="l"/>
              </a:tabLst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资产管理	智慧停车	访客管理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7780">
              <a:lnSpc>
                <a:spcPct val="100000"/>
              </a:lnSpc>
              <a:tabLst>
                <a:tab pos="1424305" algn="l"/>
                <a:tab pos="2773680" algn="l"/>
              </a:tabLst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资产登记	道闸控制	</a:t>
            </a:r>
            <a:r>
              <a:rPr sz="1050" b="1" dirty="0">
                <a:solidFill>
                  <a:srgbClr val="333E50"/>
                </a:solidFill>
                <a:latin typeface="黑体" panose="02010609060101010101" charset="-122"/>
                <a:cs typeface="黑体" panose="02010609060101010101" charset="-122"/>
              </a:rPr>
              <a:t>访</a:t>
            </a:r>
            <a:r>
              <a:rPr sz="1050" b="1" spc="-10" dirty="0">
                <a:solidFill>
                  <a:srgbClr val="333E50"/>
                </a:solidFill>
                <a:latin typeface="黑体" panose="02010609060101010101" charset="-122"/>
                <a:cs typeface="黑体" panose="02010609060101010101" charset="-122"/>
              </a:rPr>
              <a:t>客</a:t>
            </a:r>
            <a:r>
              <a:rPr sz="1050" b="1" dirty="0">
                <a:solidFill>
                  <a:srgbClr val="333E50"/>
                </a:solidFill>
                <a:latin typeface="黑体" panose="02010609060101010101" charset="-122"/>
                <a:cs typeface="黑体" panose="02010609060101010101" charset="-122"/>
              </a:rPr>
              <a:t>预约</a:t>
            </a:r>
            <a:endParaRPr sz="105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1418590" algn="l"/>
                <a:tab pos="2766695" algn="l"/>
              </a:tabLst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折旧管理	收费管理	访客管理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1418590" algn="l"/>
                <a:tab pos="2766695" algn="l"/>
              </a:tabLst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产权管理	支付对接	智能门禁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1418590" algn="l"/>
                <a:tab pos="2700020" algn="l"/>
              </a:tabLst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租赁管理	监控管理	黑名单管理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9607295" y="1725167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946150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6150" y="312420"/>
                </a:lnTo>
                <a:lnTo>
                  <a:pt x="966394" y="308320"/>
                </a:lnTo>
                <a:lnTo>
                  <a:pt x="982948" y="297148"/>
                </a:lnTo>
                <a:lnTo>
                  <a:pt x="994120" y="280594"/>
                </a:lnTo>
                <a:lnTo>
                  <a:pt x="998220" y="260350"/>
                </a:lnTo>
                <a:lnTo>
                  <a:pt x="998220" y="52070"/>
                </a:lnTo>
                <a:lnTo>
                  <a:pt x="994120" y="31825"/>
                </a:lnTo>
                <a:lnTo>
                  <a:pt x="982948" y="15271"/>
                </a:lnTo>
                <a:lnTo>
                  <a:pt x="966394" y="409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9607295" y="1725167"/>
            <a:ext cx="998219" cy="312420"/>
          </a:xfrm>
          <a:custGeom>
            <a:avLst/>
            <a:gdLst/>
            <a:ahLst/>
            <a:cxnLst/>
            <a:rect l="l" t="t" r="r" b="b"/>
            <a:pathLst>
              <a:path w="99822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6150" y="0"/>
                </a:lnTo>
                <a:lnTo>
                  <a:pt x="966394" y="4099"/>
                </a:lnTo>
                <a:lnTo>
                  <a:pt x="982948" y="15271"/>
                </a:lnTo>
                <a:lnTo>
                  <a:pt x="994120" y="31825"/>
                </a:lnTo>
                <a:lnTo>
                  <a:pt x="998220" y="52070"/>
                </a:lnTo>
                <a:lnTo>
                  <a:pt x="998220" y="260350"/>
                </a:lnTo>
                <a:lnTo>
                  <a:pt x="994120" y="280594"/>
                </a:lnTo>
                <a:lnTo>
                  <a:pt x="982948" y="297148"/>
                </a:lnTo>
                <a:lnTo>
                  <a:pt x="966394" y="308320"/>
                </a:lnTo>
                <a:lnTo>
                  <a:pt x="946150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 txBox="1"/>
          <p:nvPr/>
        </p:nvSpPr>
        <p:spPr>
          <a:xfrm>
            <a:off x="9826879" y="1782572"/>
            <a:ext cx="5632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食堂点餐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9536430" y="1544574"/>
            <a:ext cx="1140460" cy="1693545"/>
          </a:xfrm>
          <a:custGeom>
            <a:avLst/>
            <a:gdLst/>
            <a:ahLst/>
            <a:cxnLst/>
            <a:rect l="l" t="t" r="r" b="b"/>
            <a:pathLst>
              <a:path w="1140459" h="1693545">
                <a:moveTo>
                  <a:pt x="0" y="1693164"/>
                </a:moveTo>
                <a:lnTo>
                  <a:pt x="1139952" y="1693164"/>
                </a:lnTo>
                <a:lnTo>
                  <a:pt x="1139952" y="0"/>
                </a:lnTo>
                <a:lnTo>
                  <a:pt x="0" y="0"/>
                </a:lnTo>
                <a:lnTo>
                  <a:pt x="0" y="1693164"/>
                </a:lnTo>
                <a:close/>
              </a:path>
            </a:pathLst>
          </a:custGeom>
          <a:ln w="28956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9602723" y="2100072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944626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69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19"/>
                </a:lnTo>
                <a:lnTo>
                  <a:pt x="944626" y="312419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69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9602723" y="2100072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0" y="52069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69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19"/>
                </a:lnTo>
                <a:lnTo>
                  <a:pt x="52070" y="312419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69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9821418" y="2158110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线上点餐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9602723" y="2476500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944879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6" y="310896"/>
                </a:lnTo>
                <a:lnTo>
                  <a:pt x="944879" y="310896"/>
                </a:lnTo>
                <a:lnTo>
                  <a:pt x="965031" y="306818"/>
                </a:lnTo>
                <a:lnTo>
                  <a:pt x="981503" y="295703"/>
                </a:lnTo>
                <a:lnTo>
                  <a:pt x="992618" y="279231"/>
                </a:lnTo>
                <a:lnTo>
                  <a:pt x="996696" y="259079"/>
                </a:lnTo>
                <a:lnTo>
                  <a:pt x="996696" y="51815"/>
                </a:lnTo>
                <a:lnTo>
                  <a:pt x="992618" y="31664"/>
                </a:lnTo>
                <a:lnTo>
                  <a:pt x="981503" y="15192"/>
                </a:lnTo>
                <a:lnTo>
                  <a:pt x="965031" y="4077"/>
                </a:lnTo>
                <a:lnTo>
                  <a:pt x="94487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9602723" y="2476500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944879" y="0"/>
                </a:lnTo>
                <a:lnTo>
                  <a:pt x="965031" y="4077"/>
                </a:lnTo>
                <a:lnTo>
                  <a:pt x="981503" y="15192"/>
                </a:lnTo>
                <a:lnTo>
                  <a:pt x="992618" y="31664"/>
                </a:lnTo>
                <a:lnTo>
                  <a:pt x="996696" y="51815"/>
                </a:lnTo>
                <a:lnTo>
                  <a:pt x="996696" y="259079"/>
                </a:lnTo>
                <a:lnTo>
                  <a:pt x="992618" y="279231"/>
                </a:lnTo>
                <a:lnTo>
                  <a:pt x="981503" y="295703"/>
                </a:lnTo>
                <a:lnTo>
                  <a:pt x="965031" y="306818"/>
                </a:lnTo>
                <a:lnTo>
                  <a:pt x="944879" y="310896"/>
                </a:lnTo>
                <a:lnTo>
                  <a:pt x="51816" y="310896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79"/>
                </a:lnTo>
                <a:lnTo>
                  <a:pt x="0" y="51815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 txBox="1"/>
          <p:nvPr/>
        </p:nvSpPr>
        <p:spPr>
          <a:xfrm>
            <a:off x="9829038" y="2524125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支付平台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9602723" y="2851404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944626" y="0"/>
                </a:moveTo>
                <a:lnTo>
                  <a:pt x="52070" y="0"/>
                </a:lnTo>
                <a:lnTo>
                  <a:pt x="31825" y="4099"/>
                </a:lnTo>
                <a:lnTo>
                  <a:pt x="15271" y="15271"/>
                </a:lnTo>
                <a:lnTo>
                  <a:pt x="4099" y="31825"/>
                </a:lnTo>
                <a:lnTo>
                  <a:pt x="0" y="52070"/>
                </a:lnTo>
                <a:lnTo>
                  <a:pt x="0" y="260350"/>
                </a:lnTo>
                <a:lnTo>
                  <a:pt x="4099" y="280594"/>
                </a:lnTo>
                <a:lnTo>
                  <a:pt x="15271" y="297148"/>
                </a:lnTo>
                <a:lnTo>
                  <a:pt x="31825" y="308320"/>
                </a:lnTo>
                <a:lnTo>
                  <a:pt x="52070" y="312420"/>
                </a:lnTo>
                <a:lnTo>
                  <a:pt x="944626" y="312420"/>
                </a:lnTo>
                <a:lnTo>
                  <a:pt x="964870" y="308320"/>
                </a:lnTo>
                <a:lnTo>
                  <a:pt x="981424" y="297148"/>
                </a:lnTo>
                <a:lnTo>
                  <a:pt x="992596" y="280594"/>
                </a:lnTo>
                <a:lnTo>
                  <a:pt x="996696" y="260350"/>
                </a:lnTo>
                <a:lnTo>
                  <a:pt x="996696" y="52070"/>
                </a:lnTo>
                <a:lnTo>
                  <a:pt x="992596" y="31825"/>
                </a:lnTo>
                <a:lnTo>
                  <a:pt x="981424" y="15271"/>
                </a:lnTo>
                <a:lnTo>
                  <a:pt x="964870" y="4099"/>
                </a:lnTo>
                <a:lnTo>
                  <a:pt x="94462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602723" y="2851404"/>
            <a:ext cx="996950" cy="312420"/>
          </a:xfrm>
          <a:custGeom>
            <a:avLst/>
            <a:gdLst/>
            <a:ahLst/>
            <a:cxnLst/>
            <a:rect l="l" t="t" r="r" b="b"/>
            <a:pathLst>
              <a:path w="996950" h="312419">
                <a:moveTo>
                  <a:pt x="0" y="52070"/>
                </a:moveTo>
                <a:lnTo>
                  <a:pt x="4099" y="31825"/>
                </a:lnTo>
                <a:lnTo>
                  <a:pt x="15271" y="15271"/>
                </a:lnTo>
                <a:lnTo>
                  <a:pt x="31825" y="4099"/>
                </a:lnTo>
                <a:lnTo>
                  <a:pt x="52070" y="0"/>
                </a:lnTo>
                <a:lnTo>
                  <a:pt x="944626" y="0"/>
                </a:lnTo>
                <a:lnTo>
                  <a:pt x="964870" y="4099"/>
                </a:lnTo>
                <a:lnTo>
                  <a:pt x="981424" y="15271"/>
                </a:lnTo>
                <a:lnTo>
                  <a:pt x="992596" y="31825"/>
                </a:lnTo>
                <a:lnTo>
                  <a:pt x="996696" y="52070"/>
                </a:lnTo>
                <a:lnTo>
                  <a:pt x="996696" y="260350"/>
                </a:lnTo>
                <a:lnTo>
                  <a:pt x="992596" y="280594"/>
                </a:lnTo>
                <a:lnTo>
                  <a:pt x="981424" y="297148"/>
                </a:lnTo>
                <a:lnTo>
                  <a:pt x="964870" y="308320"/>
                </a:lnTo>
                <a:lnTo>
                  <a:pt x="944626" y="312420"/>
                </a:lnTo>
                <a:lnTo>
                  <a:pt x="52070" y="312420"/>
                </a:lnTo>
                <a:lnTo>
                  <a:pt x="31825" y="308320"/>
                </a:lnTo>
                <a:lnTo>
                  <a:pt x="15271" y="297148"/>
                </a:lnTo>
                <a:lnTo>
                  <a:pt x="4099" y="280594"/>
                </a:lnTo>
                <a:lnTo>
                  <a:pt x="0" y="260350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 txBox="1"/>
          <p:nvPr/>
        </p:nvSpPr>
        <p:spPr>
          <a:xfrm>
            <a:off x="9821418" y="2909061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营销互动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9610343" y="1360932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944879" y="0"/>
                </a:moveTo>
                <a:lnTo>
                  <a:pt x="51815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31"/>
                </a:lnTo>
                <a:lnTo>
                  <a:pt x="15192" y="295703"/>
                </a:lnTo>
                <a:lnTo>
                  <a:pt x="31664" y="306818"/>
                </a:lnTo>
                <a:lnTo>
                  <a:pt x="51815" y="310895"/>
                </a:lnTo>
                <a:lnTo>
                  <a:pt x="944879" y="310895"/>
                </a:lnTo>
                <a:lnTo>
                  <a:pt x="965031" y="306818"/>
                </a:lnTo>
                <a:lnTo>
                  <a:pt x="981503" y="295703"/>
                </a:lnTo>
                <a:lnTo>
                  <a:pt x="992618" y="279231"/>
                </a:lnTo>
                <a:lnTo>
                  <a:pt x="996696" y="259079"/>
                </a:lnTo>
                <a:lnTo>
                  <a:pt x="996696" y="51815"/>
                </a:lnTo>
                <a:lnTo>
                  <a:pt x="992618" y="31664"/>
                </a:lnTo>
                <a:lnTo>
                  <a:pt x="981503" y="15192"/>
                </a:lnTo>
                <a:lnTo>
                  <a:pt x="965031" y="4077"/>
                </a:lnTo>
                <a:lnTo>
                  <a:pt x="94487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9610343" y="1360932"/>
            <a:ext cx="996950" cy="311150"/>
          </a:xfrm>
          <a:custGeom>
            <a:avLst/>
            <a:gdLst/>
            <a:ahLst/>
            <a:cxnLst/>
            <a:rect l="l" t="t" r="r" b="b"/>
            <a:pathLst>
              <a:path w="996950" h="31115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944879" y="0"/>
                </a:lnTo>
                <a:lnTo>
                  <a:pt x="965031" y="4077"/>
                </a:lnTo>
                <a:lnTo>
                  <a:pt x="981503" y="15192"/>
                </a:lnTo>
                <a:lnTo>
                  <a:pt x="992618" y="31664"/>
                </a:lnTo>
                <a:lnTo>
                  <a:pt x="996696" y="51815"/>
                </a:lnTo>
                <a:lnTo>
                  <a:pt x="996696" y="259079"/>
                </a:lnTo>
                <a:lnTo>
                  <a:pt x="992618" y="279231"/>
                </a:lnTo>
                <a:lnTo>
                  <a:pt x="981503" y="295703"/>
                </a:lnTo>
                <a:lnTo>
                  <a:pt x="965031" y="306818"/>
                </a:lnTo>
                <a:lnTo>
                  <a:pt x="944879" y="310895"/>
                </a:lnTo>
                <a:lnTo>
                  <a:pt x="51815" y="310895"/>
                </a:lnTo>
                <a:lnTo>
                  <a:pt x="31664" y="306818"/>
                </a:lnTo>
                <a:lnTo>
                  <a:pt x="15192" y="295703"/>
                </a:lnTo>
                <a:lnTo>
                  <a:pt x="4077" y="279231"/>
                </a:lnTo>
                <a:lnTo>
                  <a:pt x="0" y="259079"/>
                </a:lnTo>
                <a:lnTo>
                  <a:pt x="0" y="51815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 txBox="1"/>
          <p:nvPr/>
        </p:nvSpPr>
        <p:spPr>
          <a:xfrm>
            <a:off x="9829038" y="1417701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333E50"/>
                </a:solidFill>
                <a:latin typeface="微软雅黑" panose="020B0503020204020204" charset="-122"/>
                <a:cs typeface="微软雅黑" panose="020B0503020204020204" charset="-122"/>
              </a:rPr>
              <a:t>智慧食堂</a:t>
            </a:r>
            <a:endParaRPr sz="10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178307" y="1345691"/>
            <a:ext cx="492759" cy="3839210"/>
          </a:xfrm>
          <a:prstGeom prst="rect">
            <a:avLst/>
          </a:prstGeom>
          <a:solidFill>
            <a:srgbClr val="2E5496"/>
          </a:solidFill>
          <a:ln w="12191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128905" marR="177800" algn="just">
              <a:lnSpc>
                <a:spcPts val="14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 维 服 务 体 系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11419331" y="1345691"/>
            <a:ext cx="483234" cy="769620"/>
          </a:xfrm>
          <a:prstGeom prst="rect">
            <a:avLst/>
          </a:prstGeom>
          <a:solidFill>
            <a:srgbClr val="2E5496"/>
          </a:solidFill>
          <a:ln w="12192">
            <a:solidFill>
              <a:srgbClr val="006FC0"/>
            </a:solidFill>
          </a:ln>
        </p:spPr>
        <p:txBody>
          <a:bodyPr vert="vert270" wrap="square" lIns="0" tIns="145415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114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WEB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10861547" y="1362455"/>
            <a:ext cx="490855" cy="3839210"/>
          </a:xfrm>
          <a:prstGeom prst="rect">
            <a:avLst/>
          </a:prstGeom>
          <a:solidFill>
            <a:srgbClr val="2E5496"/>
          </a:solidFill>
          <a:ln w="1219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 panose="02020603050405020304"/>
              <a:cs typeface="Times New Roman" panose="02020603050405020304"/>
            </a:endParaRPr>
          </a:p>
          <a:p>
            <a:pPr marL="145415" marR="184785" algn="just">
              <a:lnSpc>
                <a:spcPts val="1200"/>
              </a:lnSpc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开 放 接 入 平 台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754380" y="1350263"/>
            <a:ext cx="492759" cy="3840479"/>
          </a:xfrm>
          <a:prstGeom prst="rect">
            <a:avLst/>
          </a:prstGeom>
          <a:solidFill>
            <a:srgbClr val="2E5496"/>
          </a:solidFill>
          <a:ln w="1219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44780" marR="186690" algn="just">
              <a:lnSpc>
                <a:spcPts val="1200"/>
              </a:lnSpc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安 全 与 访 问 控 制 体 系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262127" y="787908"/>
            <a:ext cx="1633855" cy="396240"/>
          </a:xfrm>
          <a:custGeom>
            <a:avLst/>
            <a:gdLst/>
            <a:ahLst/>
            <a:cxnLst/>
            <a:rect l="l" t="t" r="r" b="b"/>
            <a:pathLst>
              <a:path w="1633855" h="396240">
                <a:moveTo>
                  <a:pt x="1567688" y="0"/>
                </a:moveTo>
                <a:lnTo>
                  <a:pt x="66039" y="0"/>
                </a:lnTo>
                <a:lnTo>
                  <a:pt x="40333" y="5193"/>
                </a:lnTo>
                <a:lnTo>
                  <a:pt x="19342" y="19351"/>
                </a:lnTo>
                <a:lnTo>
                  <a:pt x="5189" y="40344"/>
                </a:lnTo>
                <a:lnTo>
                  <a:pt x="0" y="66039"/>
                </a:lnTo>
                <a:lnTo>
                  <a:pt x="0" y="330200"/>
                </a:lnTo>
                <a:lnTo>
                  <a:pt x="5189" y="355895"/>
                </a:lnTo>
                <a:lnTo>
                  <a:pt x="19342" y="376888"/>
                </a:lnTo>
                <a:lnTo>
                  <a:pt x="40333" y="391046"/>
                </a:lnTo>
                <a:lnTo>
                  <a:pt x="66039" y="396239"/>
                </a:lnTo>
                <a:lnTo>
                  <a:pt x="1567688" y="396239"/>
                </a:lnTo>
                <a:lnTo>
                  <a:pt x="1593383" y="391046"/>
                </a:lnTo>
                <a:lnTo>
                  <a:pt x="1614376" y="376888"/>
                </a:lnTo>
                <a:lnTo>
                  <a:pt x="1628534" y="355895"/>
                </a:lnTo>
                <a:lnTo>
                  <a:pt x="1633727" y="330200"/>
                </a:lnTo>
                <a:lnTo>
                  <a:pt x="1633727" y="66039"/>
                </a:lnTo>
                <a:lnTo>
                  <a:pt x="1628534" y="40344"/>
                </a:lnTo>
                <a:lnTo>
                  <a:pt x="1614376" y="19351"/>
                </a:lnTo>
                <a:lnTo>
                  <a:pt x="1593383" y="5193"/>
                </a:lnTo>
                <a:lnTo>
                  <a:pt x="1567688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62127" y="787908"/>
            <a:ext cx="1633855" cy="396240"/>
          </a:xfrm>
          <a:custGeom>
            <a:avLst/>
            <a:gdLst/>
            <a:ahLst/>
            <a:cxnLst/>
            <a:rect l="l" t="t" r="r" b="b"/>
            <a:pathLst>
              <a:path w="1633855" h="396240">
                <a:moveTo>
                  <a:pt x="0" y="66039"/>
                </a:moveTo>
                <a:lnTo>
                  <a:pt x="5189" y="40344"/>
                </a:lnTo>
                <a:lnTo>
                  <a:pt x="19342" y="19351"/>
                </a:lnTo>
                <a:lnTo>
                  <a:pt x="40333" y="5193"/>
                </a:lnTo>
                <a:lnTo>
                  <a:pt x="66039" y="0"/>
                </a:lnTo>
                <a:lnTo>
                  <a:pt x="1567688" y="0"/>
                </a:lnTo>
                <a:lnTo>
                  <a:pt x="1593383" y="5193"/>
                </a:lnTo>
                <a:lnTo>
                  <a:pt x="1614376" y="19351"/>
                </a:lnTo>
                <a:lnTo>
                  <a:pt x="1628534" y="40344"/>
                </a:lnTo>
                <a:lnTo>
                  <a:pt x="1633727" y="66039"/>
                </a:lnTo>
                <a:lnTo>
                  <a:pt x="1633727" y="330200"/>
                </a:lnTo>
                <a:lnTo>
                  <a:pt x="1628534" y="355895"/>
                </a:lnTo>
                <a:lnTo>
                  <a:pt x="1614376" y="376888"/>
                </a:lnTo>
                <a:lnTo>
                  <a:pt x="1593383" y="391046"/>
                </a:lnTo>
                <a:lnTo>
                  <a:pt x="1567688" y="396239"/>
                </a:lnTo>
                <a:lnTo>
                  <a:pt x="66039" y="396239"/>
                </a:lnTo>
                <a:lnTo>
                  <a:pt x="40333" y="391046"/>
                </a:lnTo>
                <a:lnTo>
                  <a:pt x="19342" y="376888"/>
                </a:lnTo>
                <a:lnTo>
                  <a:pt x="5189" y="355895"/>
                </a:lnTo>
                <a:lnTo>
                  <a:pt x="0" y="330200"/>
                </a:lnTo>
                <a:lnTo>
                  <a:pt x="0" y="66039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987295" y="795527"/>
            <a:ext cx="1559560" cy="396240"/>
          </a:xfrm>
          <a:custGeom>
            <a:avLst/>
            <a:gdLst/>
            <a:ahLst/>
            <a:cxnLst/>
            <a:rect l="l" t="t" r="r" b="b"/>
            <a:pathLst>
              <a:path w="1559560" h="396240">
                <a:moveTo>
                  <a:pt x="1493012" y="0"/>
                </a:moveTo>
                <a:lnTo>
                  <a:pt x="66040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39"/>
                </a:lnTo>
                <a:lnTo>
                  <a:pt x="0" y="330200"/>
                </a:lnTo>
                <a:lnTo>
                  <a:pt x="5193" y="355895"/>
                </a:lnTo>
                <a:lnTo>
                  <a:pt x="19351" y="376888"/>
                </a:lnTo>
                <a:lnTo>
                  <a:pt x="40344" y="391046"/>
                </a:lnTo>
                <a:lnTo>
                  <a:pt x="66040" y="396239"/>
                </a:lnTo>
                <a:lnTo>
                  <a:pt x="1493012" y="396239"/>
                </a:lnTo>
                <a:lnTo>
                  <a:pt x="1518707" y="391046"/>
                </a:lnTo>
                <a:lnTo>
                  <a:pt x="1539700" y="376888"/>
                </a:lnTo>
                <a:lnTo>
                  <a:pt x="1553858" y="355895"/>
                </a:lnTo>
                <a:lnTo>
                  <a:pt x="1559052" y="330200"/>
                </a:lnTo>
                <a:lnTo>
                  <a:pt x="1559052" y="66039"/>
                </a:lnTo>
                <a:lnTo>
                  <a:pt x="1553858" y="40344"/>
                </a:lnTo>
                <a:lnTo>
                  <a:pt x="1539700" y="19351"/>
                </a:lnTo>
                <a:lnTo>
                  <a:pt x="1518707" y="5193"/>
                </a:lnTo>
                <a:lnTo>
                  <a:pt x="1493012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987295" y="795527"/>
            <a:ext cx="1559560" cy="396240"/>
          </a:xfrm>
          <a:custGeom>
            <a:avLst/>
            <a:gdLst/>
            <a:ahLst/>
            <a:cxnLst/>
            <a:rect l="l" t="t" r="r" b="b"/>
            <a:pathLst>
              <a:path w="1559560" h="396240">
                <a:moveTo>
                  <a:pt x="0" y="66039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40" y="0"/>
                </a:lnTo>
                <a:lnTo>
                  <a:pt x="1493012" y="0"/>
                </a:lnTo>
                <a:lnTo>
                  <a:pt x="1518707" y="5193"/>
                </a:lnTo>
                <a:lnTo>
                  <a:pt x="1539700" y="19351"/>
                </a:lnTo>
                <a:lnTo>
                  <a:pt x="1553858" y="40344"/>
                </a:lnTo>
                <a:lnTo>
                  <a:pt x="1559052" y="66039"/>
                </a:lnTo>
                <a:lnTo>
                  <a:pt x="1559052" y="330200"/>
                </a:lnTo>
                <a:lnTo>
                  <a:pt x="1553858" y="355895"/>
                </a:lnTo>
                <a:lnTo>
                  <a:pt x="1539700" y="376888"/>
                </a:lnTo>
                <a:lnTo>
                  <a:pt x="1518707" y="391046"/>
                </a:lnTo>
                <a:lnTo>
                  <a:pt x="1493012" y="396239"/>
                </a:lnTo>
                <a:lnTo>
                  <a:pt x="66040" y="396239"/>
                </a:lnTo>
                <a:lnTo>
                  <a:pt x="40344" y="391046"/>
                </a:lnTo>
                <a:lnTo>
                  <a:pt x="19351" y="376888"/>
                </a:lnTo>
                <a:lnTo>
                  <a:pt x="5193" y="355895"/>
                </a:lnTo>
                <a:lnTo>
                  <a:pt x="0" y="330200"/>
                </a:lnTo>
                <a:lnTo>
                  <a:pt x="0" y="66039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637788" y="787908"/>
            <a:ext cx="1600200" cy="396240"/>
          </a:xfrm>
          <a:custGeom>
            <a:avLst/>
            <a:gdLst/>
            <a:ahLst/>
            <a:cxnLst/>
            <a:rect l="l" t="t" r="r" b="b"/>
            <a:pathLst>
              <a:path w="1600200" h="396240">
                <a:moveTo>
                  <a:pt x="1534160" y="0"/>
                </a:moveTo>
                <a:lnTo>
                  <a:pt x="66039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39"/>
                </a:lnTo>
                <a:lnTo>
                  <a:pt x="0" y="330200"/>
                </a:lnTo>
                <a:lnTo>
                  <a:pt x="5193" y="355895"/>
                </a:lnTo>
                <a:lnTo>
                  <a:pt x="19351" y="376888"/>
                </a:lnTo>
                <a:lnTo>
                  <a:pt x="40344" y="391046"/>
                </a:lnTo>
                <a:lnTo>
                  <a:pt x="66039" y="396239"/>
                </a:lnTo>
                <a:lnTo>
                  <a:pt x="1534160" y="396239"/>
                </a:lnTo>
                <a:lnTo>
                  <a:pt x="1559855" y="391046"/>
                </a:lnTo>
                <a:lnTo>
                  <a:pt x="1580848" y="376888"/>
                </a:lnTo>
                <a:lnTo>
                  <a:pt x="1595006" y="355895"/>
                </a:lnTo>
                <a:lnTo>
                  <a:pt x="1600200" y="330200"/>
                </a:lnTo>
                <a:lnTo>
                  <a:pt x="1600200" y="66039"/>
                </a:lnTo>
                <a:lnTo>
                  <a:pt x="1595006" y="40344"/>
                </a:lnTo>
                <a:lnTo>
                  <a:pt x="1580848" y="19351"/>
                </a:lnTo>
                <a:lnTo>
                  <a:pt x="1559855" y="5193"/>
                </a:lnTo>
                <a:lnTo>
                  <a:pt x="1534160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637788" y="787908"/>
            <a:ext cx="1600200" cy="396240"/>
          </a:xfrm>
          <a:custGeom>
            <a:avLst/>
            <a:gdLst/>
            <a:ahLst/>
            <a:cxnLst/>
            <a:rect l="l" t="t" r="r" b="b"/>
            <a:pathLst>
              <a:path w="1600200" h="396240">
                <a:moveTo>
                  <a:pt x="0" y="66039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39" y="0"/>
                </a:lnTo>
                <a:lnTo>
                  <a:pt x="1534160" y="0"/>
                </a:lnTo>
                <a:lnTo>
                  <a:pt x="1559855" y="5193"/>
                </a:lnTo>
                <a:lnTo>
                  <a:pt x="1580848" y="19351"/>
                </a:lnTo>
                <a:lnTo>
                  <a:pt x="1595006" y="40344"/>
                </a:lnTo>
                <a:lnTo>
                  <a:pt x="1600200" y="66039"/>
                </a:lnTo>
                <a:lnTo>
                  <a:pt x="1600200" y="330200"/>
                </a:lnTo>
                <a:lnTo>
                  <a:pt x="1595006" y="355895"/>
                </a:lnTo>
                <a:lnTo>
                  <a:pt x="1580848" y="376888"/>
                </a:lnTo>
                <a:lnTo>
                  <a:pt x="1559855" y="391046"/>
                </a:lnTo>
                <a:lnTo>
                  <a:pt x="1534160" y="396239"/>
                </a:lnTo>
                <a:lnTo>
                  <a:pt x="66039" y="396239"/>
                </a:lnTo>
                <a:lnTo>
                  <a:pt x="40344" y="391046"/>
                </a:lnTo>
                <a:lnTo>
                  <a:pt x="19351" y="376888"/>
                </a:lnTo>
                <a:lnTo>
                  <a:pt x="5193" y="355895"/>
                </a:lnTo>
                <a:lnTo>
                  <a:pt x="0" y="330200"/>
                </a:lnTo>
                <a:lnTo>
                  <a:pt x="0" y="66039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309615" y="786383"/>
            <a:ext cx="1586865" cy="396240"/>
          </a:xfrm>
          <a:custGeom>
            <a:avLst/>
            <a:gdLst/>
            <a:ahLst/>
            <a:cxnLst/>
            <a:rect l="l" t="t" r="r" b="b"/>
            <a:pathLst>
              <a:path w="1586865" h="396240">
                <a:moveTo>
                  <a:pt x="1520443" y="0"/>
                </a:moveTo>
                <a:lnTo>
                  <a:pt x="66039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39"/>
                </a:lnTo>
                <a:lnTo>
                  <a:pt x="0" y="330200"/>
                </a:lnTo>
                <a:lnTo>
                  <a:pt x="5193" y="355895"/>
                </a:lnTo>
                <a:lnTo>
                  <a:pt x="19351" y="376888"/>
                </a:lnTo>
                <a:lnTo>
                  <a:pt x="40344" y="391046"/>
                </a:lnTo>
                <a:lnTo>
                  <a:pt x="66039" y="396239"/>
                </a:lnTo>
                <a:lnTo>
                  <a:pt x="1520443" y="396239"/>
                </a:lnTo>
                <a:lnTo>
                  <a:pt x="1546139" y="391046"/>
                </a:lnTo>
                <a:lnTo>
                  <a:pt x="1567132" y="376888"/>
                </a:lnTo>
                <a:lnTo>
                  <a:pt x="1581290" y="355895"/>
                </a:lnTo>
                <a:lnTo>
                  <a:pt x="1586484" y="330200"/>
                </a:lnTo>
                <a:lnTo>
                  <a:pt x="1586484" y="66039"/>
                </a:lnTo>
                <a:lnTo>
                  <a:pt x="1581290" y="40344"/>
                </a:lnTo>
                <a:lnTo>
                  <a:pt x="1567132" y="19351"/>
                </a:lnTo>
                <a:lnTo>
                  <a:pt x="1546139" y="5193"/>
                </a:lnTo>
                <a:lnTo>
                  <a:pt x="1520443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309615" y="786383"/>
            <a:ext cx="1586865" cy="396240"/>
          </a:xfrm>
          <a:custGeom>
            <a:avLst/>
            <a:gdLst/>
            <a:ahLst/>
            <a:cxnLst/>
            <a:rect l="l" t="t" r="r" b="b"/>
            <a:pathLst>
              <a:path w="1586865" h="396240">
                <a:moveTo>
                  <a:pt x="0" y="66039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39" y="0"/>
                </a:lnTo>
                <a:lnTo>
                  <a:pt x="1520443" y="0"/>
                </a:lnTo>
                <a:lnTo>
                  <a:pt x="1546139" y="5193"/>
                </a:lnTo>
                <a:lnTo>
                  <a:pt x="1567132" y="19351"/>
                </a:lnTo>
                <a:lnTo>
                  <a:pt x="1581290" y="40344"/>
                </a:lnTo>
                <a:lnTo>
                  <a:pt x="1586484" y="66039"/>
                </a:lnTo>
                <a:lnTo>
                  <a:pt x="1586484" y="330200"/>
                </a:lnTo>
                <a:lnTo>
                  <a:pt x="1581290" y="355895"/>
                </a:lnTo>
                <a:lnTo>
                  <a:pt x="1567132" y="376888"/>
                </a:lnTo>
                <a:lnTo>
                  <a:pt x="1546139" y="391046"/>
                </a:lnTo>
                <a:lnTo>
                  <a:pt x="1520443" y="396239"/>
                </a:lnTo>
                <a:lnTo>
                  <a:pt x="66039" y="396239"/>
                </a:lnTo>
                <a:lnTo>
                  <a:pt x="40344" y="391046"/>
                </a:lnTo>
                <a:lnTo>
                  <a:pt x="19351" y="376888"/>
                </a:lnTo>
                <a:lnTo>
                  <a:pt x="5193" y="355895"/>
                </a:lnTo>
                <a:lnTo>
                  <a:pt x="0" y="330200"/>
                </a:lnTo>
                <a:lnTo>
                  <a:pt x="0" y="66039"/>
                </a:lnTo>
                <a:close/>
              </a:path>
            </a:pathLst>
          </a:custGeom>
          <a:ln w="12191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954011" y="797051"/>
            <a:ext cx="1600200" cy="396240"/>
          </a:xfrm>
          <a:custGeom>
            <a:avLst/>
            <a:gdLst/>
            <a:ahLst/>
            <a:cxnLst/>
            <a:rect l="l" t="t" r="r" b="b"/>
            <a:pathLst>
              <a:path w="1600200" h="396240">
                <a:moveTo>
                  <a:pt x="1534160" y="0"/>
                </a:moveTo>
                <a:lnTo>
                  <a:pt x="66040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39"/>
                </a:lnTo>
                <a:lnTo>
                  <a:pt x="0" y="330200"/>
                </a:lnTo>
                <a:lnTo>
                  <a:pt x="5193" y="355895"/>
                </a:lnTo>
                <a:lnTo>
                  <a:pt x="19351" y="376888"/>
                </a:lnTo>
                <a:lnTo>
                  <a:pt x="40344" y="391046"/>
                </a:lnTo>
                <a:lnTo>
                  <a:pt x="66040" y="396239"/>
                </a:lnTo>
                <a:lnTo>
                  <a:pt x="1534160" y="396239"/>
                </a:lnTo>
                <a:lnTo>
                  <a:pt x="1559855" y="391046"/>
                </a:lnTo>
                <a:lnTo>
                  <a:pt x="1580848" y="376888"/>
                </a:lnTo>
                <a:lnTo>
                  <a:pt x="1595006" y="355895"/>
                </a:lnTo>
                <a:lnTo>
                  <a:pt x="1600200" y="330200"/>
                </a:lnTo>
                <a:lnTo>
                  <a:pt x="1600200" y="66039"/>
                </a:lnTo>
                <a:lnTo>
                  <a:pt x="1595006" y="40344"/>
                </a:lnTo>
                <a:lnTo>
                  <a:pt x="1580848" y="19351"/>
                </a:lnTo>
                <a:lnTo>
                  <a:pt x="1559855" y="5193"/>
                </a:lnTo>
                <a:lnTo>
                  <a:pt x="1534160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954011" y="797051"/>
            <a:ext cx="1600200" cy="396240"/>
          </a:xfrm>
          <a:custGeom>
            <a:avLst/>
            <a:gdLst/>
            <a:ahLst/>
            <a:cxnLst/>
            <a:rect l="l" t="t" r="r" b="b"/>
            <a:pathLst>
              <a:path w="1600200" h="396240">
                <a:moveTo>
                  <a:pt x="0" y="66039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40" y="0"/>
                </a:lnTo>
                <a:lnTo>
                  <a:pt x="1534160" y="0"/>
                </a:lnTo>
                <a:lnTo>
                  <a:pt x="1559855" y="5193"/>
                </a:lnTo>
                <a:lnTo>
                  <a:pt x="1580848" y="19351"/>
                </a:lnTo>
                <a:lnTo>
                  <a:pt x="1595006" y="40344"/>
                </a:lnTo>
                <a:lnTo>
                  <a:pt x="1600200" y="66039"/>
                </a:lnTo>
                <a:lnTo>
                  <a:pt x="1600200" y="330200"/>
                </a:lnTo>
                <a:lnTo>
                  <a:pt x="1595006" y="355895"/>
                </a:lnTo>
                <a:lnTo>
                  <a:pt x="1580848" y="376888"/>
                </a:lnTo>
                <a:lnTo>
                  <a:pt x="1559855" y="391046"/>
                </a:lnTo>
                <a:lnTo>
                  <a:pt x="1534160" y="396239"/>
                </a:lnTo>
                <a:lnTo>
                  <a:pt x="66040" y="396239"/>
                </a:lnTo>
                <a:lnTo>
                  <a:pt x="40344" y="391046"/>
                </a:lnTo>
                <a:lnTo>
                  <a:pt x="19351" y="376888"/>
                </a:lnTo>
                <a:lnTo>
                  <a:pt x="5193" y="355895"/>
                </a:lnTo>
                <a:lnTo>
                  <a:pt x="0" y="330200"/>
                </a:lnTo>
                <a:lnTo>
                  <a:pt x="0" y="66039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0376916" y="795527"/>
            <a:ext cx="1553210" cy="396240"/>
          </a:xfrm>
          <a:custGeom>
            <a:avLst/>
            <a:gdLst/>
            <a:ahLst/>
            <a:cxnLst/>
            <a:rect l="l" t="t" r="r" b="b"/>
            <a:pathLst>
              <a:path w="1553209" h="396240">
                <a:moveTo>
                  <a:pt x="1486915" y="0"/>
                </a:moveTo>
                <a:lnTo>
                  <a:pt x="66039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39"/>
                </a:lnTo>
                <a:lnTo>
                  <a:pt x="0" y="330200"/>
                </a:lnTo>
                <a:lnTo>
                  <a:pt x="5193" y="355895"/>
                </a:lnTo>
                <a:lnTo>
                  <a:pt x="19351" y="376888"/>
                </a:lnTo>
                <a:lnTo>
                  <a:pt x="40344" y="391046"/>
                </a:lnTo>
                <a:lnTo>
                  <a:pt x="66039" y="396239"/>
                </a:lnTo>
                <a:lnTo>
                  <a:pt x="1486915" y="396239"/>
                </a:lnTo>
                <a:lnTo>
                  <a:pt x="1512611" y="391046"/>
                </a:lnTo>
                <a:lnTo>
                  <a:pt x="1533604" y="376888"/>
                </a:lnTo>
                <a:lnTo>
                  <a:pt x="1547762" y="355895"/>
                </a:lnTo>
                <a:lnTo>
                  <a:pt x="1552955" y="330200"/>
                </a:lnTo>
                <a:lnTo>
                  <a:pt x="1552955" y="66039"/>
                </a:lnTo>
                <a:lnTo>
                  <a:pt x="1547762" y="40344"/>
                </a:lnTo>
                <a:lnTo>
                  <a:pt x="1533604" y="19351"/>
                </a:lnTo>
                <a:lnTo>
                  <a:pt x="1512611" y="5193"/>
                </a:lnTo>
                <a:lnTo>
                  <a:pt x="1486915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0376916" y="795527"/>
            <a:ext cx="1553210" cy="396240"/>
          </a:xfrm>
          <a:custGeom>
            <a:avLst/>
            <a:gdLst/>
            <a:ahLst/>
            <a:cxnLst/>
            <a:rect l="l" t="t" r="r" b="b"/>
            <a:pathLst>
              <a:path w="1553209" h="396240">
                <a:moveTo>
                  <a:pt x="0" y="66039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39" y="0"/>
                </a:lnTo>
                <a:lnTo>
                  <a:pt x="1486915" y="0"/>
                </a:lnTo>
                <a:lnTo>
                  <a:pt x="1512611" y="5193"/>
                </a:lnTo>
                <a:lnTo>
                  <a:pt x="1533604" y="19351"/>
                </a:lnTo>
                <a:lnTo>
                  <a:pt x="1547762" y="40344"/>
                </a:lnTo>
                <a:lnTo>
                  <a:pt x="1552955" y="66039"/>
                </a:lnTo>
                <a:lnTo>
                  <a:pt x="1552955" y="330200"/>
                </a:lnTo>
                <a:lnTo>
                  <a:pt x="1547762" y="355895"/>
                </a:lnTo>
                <a:lnTo>
                  <a:pt x="1533604" y="376888"/>
                </a:lnTo>
                <a:lnTo>
                  <a:pt x="1512611" y="391046"/>
                </a:lnTo>
                <a:lnTo>
                  <a:pt x="1486915" y="396239"/>
                </a:lnTo>
                <a:lnTo>
                  <a:pt x="66039" y="396239"/>
                </a:lnTo>
                <a:lnTo>
                  <a:pt x="40344" y="391046"/>
                </a:lnTo>
                <a:lnTo>
                  <a:pt x="19351" y="376888"/>
                </a:lnTo>
                <a:lnTo>
                  <a:pt x="5193" y="355895"/>
                </a:lnTo>
                <a:lnTo>
                  <a:pt x="0" y="330200"/>
                </a:lnTo>
                <a:lnTo>
                  <a:pt x="0" y="66039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8639556" y="787908"/>
            <a:ext cx="1670685" cy="396240"/>
          </a:xfrm>
          <a:custGeom>
            <a:avLst/>
            <a:gdLst/>
            <a:ahLst/>
            <a:cxnLst/>
            <a:rect l="l" t="t" r="r" b="b"/>
            <a:pathLst>
              <a:path w="1670684" h="396240">
                <a:moveTo>
                  <a:pt x="1604264" y="0"/>
                </a:moveTo>
                <a:lnTo>
                  <a:pt x="66040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39"/>
                </a:lnTo>
                <a:lnTo>
                  <a:pt x="0" y="330200"/>
                </a:lnTo>
                <a:lnTo>
                  <a:pt x="5193" y="355895"/>
                </a:lnTo>
                <a:lnTo>
                  <a:pt x="19351" y="376888"/>
                </a:lnTo>
                <a:lnTo>
                  <a:pt x="40344" y="391046"/>
                </a:lnTo>
                <a:lnTo>
                  <a:pt x="66040" y="396239"/>
                </a:lnTo>
                <a:lnTo>
                  <a:pt x="1604264" y="396239"/>
                </a:lnTo>
                <a:lnTo>
                  <a:pt x="1629959" y="391046"/>
                </a:lnTo>
                <a:lnTo>
                  <a:pt x="1650952" y="376888"/>
                </a:lnTo>
                <a:lnTo>
                  <a:pt x="1665110" y="355895"/>
                </a:lnTo>
                <a:lnTo>
                  <a:pt x="1670303" y="330200"/>
                </a:lnTo>
                <a:lnTo>
                  <a:pt x="1670303" y="66039"/>
                </a:lnTo>
                <a:lnTo>
                  <a:pt x="1665110" y="40344"/>
                </a:lnTo>
                <a:lnTo>
                  <a:pt x="1650952" y="19351"/>
                </a:lnTo>
                <a:lnTo>
                  <a:pt x="1629959" y="5193"/>
                </a:lnTo>
                <a:lnTo>
                  <a:pt x="1604264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8639556" y="787908"/>
            <a:ext cx="1670685" cy="396240"/>
          </a:xfrm>
          <a:custGeom>
            <a:avLst/>
            <a:gdLst/>
            <a:ahLst/>
            <a:cxnLst/>
            <a:rect l="l" t="t" r="r" b="b"/>
            <a:pathLst>
              <a:path w="1670684" h="396240">
                <a:moveTo>
                  <a:pt x="0" y="66039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40" y="0"/>
                </a:lnTo>
                <a:lnTo>
                  <a:pt x="1604264" y="0"/>
                </a:lnTo>
                <a:lnTo>
                  <a:pt x="1629959" y="5193"/>
                </a:lnTo>
                <a:lnTo>
                  <a:pt x="1650952" y="19351"/>
                </a:lnTo>
                <a:lnTo>
                  <a:pt x="1665110" y="40344"/>
                </a:lnTo>
                <a:lnTo>
                  <a:pt x="1670303" y="66039"/>
                </a:lnTo>
                <a:lnTo>
                  <a:pt x="1670303" y="330200"/>
                </a:lnTo>
                <a:lnTo>
                  <a:pt x="1665110" y="355895"/>
                </a:lnTo>
                <a:lnTo>
                  <a:pt x="1650952" y="376888"/>
                </a:lnTo>
                <a:lnTo>
                  <a:pt x="1629959" y="391046"/>
                </a:lnTo>
                <a:lnTo>
                  <a:pt x="1604264" y="396239"/>
                </a:lnTo>
                <a:lnTo>
                  <a:pt x="66040" y="396239"/>
                </a:lnTo>
                <a:lnTo>
                  <a:pt x="40344" y="391046"/>
                </a:lnTo>
                <a:lnTo>
                  <a:pt x="19351" y="376888"/>
                </a:lnTo>
                <a:lnTo>
                  <a:pt x="5193" y="355895"/>
                </a:lnTo>
                <a:lnTo>
                  <a:pt x="0" y="330200"/>
                </a:lnTo>
                <a:lnTo>
                  <a:pt x="0" y="66039"/>
                </a:lnTo>
                <a:close/>
              </a:path>
            </a:pathLst>
          </a:custGeom>
          <a:ln w="12192">
            <a:solidFill>
              <a:srgbClr val="3A38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 txBox="1"/>
          <p:nvPr/>
        </p:nvSpPr>
        <p:spPr>
          <a:xfrm>
            <a:off x="171450" y="752094"/>
            <a:ext cx="11851005" cy="508000"/>
          </a:xfrm>
          <a:prstGeom prst="rect">
            <a:avLst/>
          </a:prstGeom>
          <a:ln w="38100">
            <a:solidFill>
              <a:srgbClr val="FFD966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602615">
              <a:lnSpc>
                <a:spcPct val="100000"/>
              </a:lnSpc>
              <a:spcBef>
                <a:spcPts val="1145"/>
              </a:spcBef>
              <a:tabLst>
                <a:tab pos="2289175" algn="l"/>
                <a:tab pos="3961765" algn="l"/>
                <a:tab pos="5626100" algn="l"/>
                <a:tab pos="7278370" algn="l"/>
                <a:tab pos="8997950" algn="l"/>
                <a:tab pos="10677525" algn="l"/>
              </a:tabLst>
            </a:pPr>
            <a:r>
              <a:rPr sz="1800" b="1" baseline="2000" dirty="0">
                <a:solidFill>
                  <a:srgbClr val="F1F1F1"/>
                </a:solidFill>
                <a:latin typeface="微软雅黑" panose="020B0503020204020204" charset="-122"/>
                <a:cs typeface="微软雅黑" panose="020B0503020204020204" charset="-122"/>
              </a:rPr>
              <a:t>智慧招商	</a:t>
            </a:r>
            <a:r>
              <a:rPr sz="1200" b="1" spc="-5" dirty="0">
                <a:solidFill>
                  <a:srgbClr val="F1F1F1"/>
                </a:solidFill>
                <a:latin typeface="微软雅黑" panose="020B0503020204020204" charset="-122"/>
                <a:cs typeface="微软雅黑" panose="020B0503020204020204" charset="-122"/>
              </a:rPr>
              <a:t>智慧物</a:t>
            </a:r>
            <a:r>
              <a:rPr sz="1200" b="1" dirty="0">
                <a:solidFill>
                  <a:srgbClr val="F1F1F1"/>
                </a:solidFill>
                <a:latin typeface="微软雅黑" panose="020B0503020204020204" charset="-122"/>
                <a:cs typeface="微软雅黑" panose="020B0503020204020204" charset="-122"/>
              </a:rPr>
              <a:t>联	</a:t>
            </a:r>
            <a:r>
              <a:rPr sz="1800" b="1" baseline="2000" dirty="0">
                <a:solidFill>
                  <a:srgbClr val="F1F1F1"/>
                </a:solidFill>
                <a:latin typeface="微软雅黑" panose="020B0503020204020204" charset="-122"/>
                <a:cs typeface="微软雅黑" panose="020B0503020204020204" charset="-122"/>
              </a:rPr>
              <a:t>智慧办公	</a:t>
            </a:r>
            <a:r>
              <a:rPr sz="1800" b="1" baseline="5000" dirty="0">
                <a:solidFill>
                  <a:srgbClr val="F1F1F1"/>
                </a:solidFill>
                <a:latin typeface="微软雅黑" panose="020B0503020204020204" charset="-122"/>
                <a:cs typeface="微软雅黑" panose="020B0503020204020204" charset="-122"/>
              </a:rPr>
              <a:t>智慧政务	</a:t>
            </a:r>
            <a:r>
              <a:rPr sz="1200" b="1" dirty="0">
                <a:solidFill>
                  <a:srgbClr val="F1F1F1"/>
                </a:solidFill>
                <a:latin typeface="微软雅黑" panose="020B0503020204020204" charset="-122"/>
                <a:cs typeface="微软雅黑" panose="020B0503020204020204" charset="-122"/>
              </a:rPr>
              <a:t>智慧生活	</a:t>
            </a:r>
            <a:r>
              <a:rPr sz="1800" b="1" spc="-7" baseline="2000" dirty="0">
                <a:solidFill>
                  <a:srgbClr val="F1F1F1"/>
                </a:solidFill>
                <a:latin typeface="微软雅黑" panose="020B0503020204020204" charset="-122"/>
                <a:cs typeface="微软雅黑" panose="020B0503020204020204" charset="-122"/>
              </a:rPr>
              <a:t>智慧服</a:t>
            </a:r>
            <a:r>
              <a:rPr sz="1800" b="1" baseline="2000" dirty="0">
                <a:solidFill>
                  <a:srgbClr val="F1F1F1"/>
                </a:solidFill>
                <a:latin typeface="微软雅黑" panose="020B0503020204020204" charset="-122"/>
                <a:cs typeface="微软雅黑" panose="020B0503020204020204" charset="-122"/>
              </a:rPr>
              <a:t>务	</a:t>
            </a:r>
            <a:r>
              <a:rPr sz="1200" b="1" spc="-5" dirty="0">
                <a:solidFill>
                  <a:srgbClr val="F1F1F1"/>
                </a:solidFill>
                <a:latin typeface="微软雅黑" panose="020B0503020204020204" charset="-122"/>
                <a:cs typeface="微软雅黑" panose="020B0503020204020204" charset="-122"/>
              </a:rPr>
              <a:t>产业聚合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0" name="object 2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425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246" name="object 246"/>
          <p:cNvSpPr txBox="1"/>
          <p:nvPr/>
        </p:nvSpPr>
        <p:spPr>
          <a:xfrm>
            <a:off x="11419331" y="2182367"/>
            <a:ext cx="483234" cy="692150"/>
          </a:xfrm>
          <a:prstGeom prst="rect">
            <a:avLst/>
          </a:prstGeom>
          <a:solidFill>
            <a:srgbClr val="2E5496"/>
          </a:solidFill>
          <a:ln w="12192">
            <a:solidFill>
              <a:srgbClr val="006FC0"/>
            </a:solidFill>
          </a:ln>
        </p:spPr>
        <p:txBody>
          <a:bodyPr vert="vert270" wrap="square" lIns="0" tIns="145415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14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微信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11428476" y="2927604"/>
            <a:ext cx="483234" cy="719455"/>
          </a:xfrm>
          <a:prstGeom prst="rect">
            <a:avLst/>
          </a:prstGeom>
          <a:solidFill>
            <a:srgbClr val="2E5496"/>
          </a:solidFill>
          <a:ln w="12192">
            <a:solidFill>
              <a:srgbClr val="006FC0"/>
            </a:solidFill>
          </a:ln>
        </p:spPr>
        <p:txBody>
          <a:bodyPr vert="vert270" wrap="square" lIns="0" tIns="145415" rIns="0" bIns="0" rtlCol="0">
            <a:spAutoFit/>
          </a:bodyPr>
          <a:lstStyle/>
          <a:p>
            <a:pPr marL="211455">
              <a:lnSpc>
                <a:spcPct val="100000"/>
              </a:lnSpc>
              <a:spcBef>
                <a:spcPts val="1145"/>
              </a:spcBef>
            </a:pPr>
            <a:r>
              <a:rPr sz="12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APP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11437619" y="3712464"/>
            <a:ext cx="483234" cy="746760"/>
          </a:xfrm>
          <a:prstGeom prst="rect">
            <a:avLst/>
          </a:prstGeom>
          <a:solidFill>
            <a:srgbClr val="2E5496"/>
          </a:solidFill>
          <a:ln w="12192">
            <a:solidFill>
              <a:srgbClr val="006FC0"/>
            </a:solidFill>
          </a:ln>
        </p:spPr>
        <p:txBody>
          <a:bodyPr vert="vert270" wrap="square" lIns="0" tIns="14478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14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平板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11437619" y="4512564"/>
            <a:ext cx="483234" cy="672465"/>
          </a:xfrm>
          <a:prstGeom prst="rect">
            <a:avLst/>
          </a:prstGeom>
          <a:solidFill>
            <a:srgbClr val="2E5496"/>
          </a:solidFill>
          <a:ln w="12192">
            <a:solidFill>
              <a:srgbClr val="006FC0"/>
            </a:solidFill>
          </a:ln>
        </p:spPr>
        <p:txBody>
          <a:bodyPr vert="vert270" wrap="square" lIns="0" tIns="14478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14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一体机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2"/>
            </p:custDataLst>
          </p:nvPr>
        </p:nvSpPr>
        <p:spPr>
          <a:xfrm rot="2504386">
            <a:off x="4662202" y="-1622936"/>
            <a:ext cx="1015162" cy="10125254"/>
          </a:xfrm>
          <a:custGeom>
            <a:avLst/>
            <a:gdLst>
              <a:gd name="connsiteX0" fmla="*/ 0 w 1015162"/>
              <a:gd name="connsiteY0" fmla="*/ 905741 h 10125254"/>
              <a:gd name="connsiteX1" fmla="*/ 1015162 w 1015162"/>
              <a:gd name="connsiteY1" fmla="*/ 0 h 10125254"/>
              <a:gd name="connsiteX2" fmla="*/ 1015162 w 1015162"/>
              <a:gd name="connsiteY2" fmla="*/ 9219513 h 10125254"/>
              <a:gd name="connsiteX3" fmla="*/ 0 w 1015162"/>
              <a:gd name="connsiteY3" fmla="*/ 10125254 h 1012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10125254">
                <a:moveTo>
                  <a:pt x="0" y="905741"/>
                </a:moveTo>
                <a:lnTo>
                  <a:pt x="1015162" y="0"/>
                </a:lnTo>
                <a:lnTo>
                  <a:pt x="1015162" y="9219513"/>
                </a:lnTo>
                <a:lnTo>
                  <a:pt x="0" y="1012525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2504386">
            <a:off x="7576845" y="3986172"/>
            <a:ext cx="1015162" cy="3676318"/>
          </a:xfrm>
          <a:custGeom>
            <a:avLst/>
            <a:gdLst>
              <a:gd name="connsiteX0" fmla="*/ 0 w 1015162"/>
              <a:gd name="connsiteY0" fmla="*/ 905741 h 3676318"/>
              <a:gd name="connsiteX1" fmla="*/ 1015162 w 1015162"/>
              <a:gd name="connsiteY1" fmla="*/ 0 h 3676318"/>
              <a:gd name="connsiteX2" fmla="*/ 1015162 w 1015162"/>
              <a:gd name="connsiteY2" fmla="*/ 2770577 h 3676318"/>
              <a:gd name="connsiteX3" fmla="*/ 0 w 1015162"/>
              <a:gd name="connsiteY3" fmla="*/ 3676318 h 367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3676318">
                <a:moveTo>
                  <a:pt x="0" y="905741"/>
                </a:moveTo>
                <a:lnTo>
                  <a:pt x="1015162" y="0"/>
                </a:lnTo>
                <a:lnTo>
                  <a:pt x="1015162" y="2770577"/>
                </a:lnTo>
                <a:lnTo>
                  <a:pt x="0" y="36763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任意多边形: 形状 3"/>
          <p:cNvSpPr/>
          <p:nvPr>
            <p:custDataLst>
              <p:tags r:id="rId4"/>
            </p:custDataLst>
          </p:nvPr>
        </p:nvSpPr>
        <p:spPr>
          <a:xfrm rot="2504386">
            <a:off x="10287164" y="1742575"/>
            <a:ext cx="350906" cy="5588601"/>
          </a:xfrm>
          <a:custGeom>
            <a:avLst/>
            <a:gdLst>
              <a:gd name="connsiteX0" fmla="*/ 0 w 350906"/>
              <a:gd name="connsiteY0" fmla="*/ 0 h 5588601"/>
              <a:gd name="connsiteX1" fmla="*/ 350906 w 350906"/>
              <a:gd name="connsiteY1" fmla="*/ 393298 h 5588601"/>
              <a:gd name="connsiteX2" fmla="*/ 350906 w 350906"/>
              <a:gd name="connsiteY2" fmla="*/ 5275518 h 5588601"/>
              <a:gd name="connsiteX3" fmla="*/ 0 w 350906"/>
              <a:gd name="connsiteY3" fmla="*/ 5588601 h 558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6" h="5588601">
                <a:moveTo>
                  <a:pt x="0" y="0"/>
                </a:moveTo>
                <a:lnTo>
                  <a:pt x="350906" y="393298"/>
                </a:lnTo>
                <a:lnTo>
                  <a:pt x="350906" y="5275518"/>
                </a:lnTo>
                <a:lnTo>
                  <a:pt x="0" y="55886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任意多边形: 形状 4"/>
          <p:cNvSpPr/>
          <p:nvPr>
            <p:custDataLst>
              <p:tags r:id="rId5"/>
            </p:custDataLst>
          </p:nvPr>
        </p:nvSpPr>
        <p:spPr>
          <a:xfrm rot="2504386">
            <a:off x="9550809" y="-623577"/>
            <a:ext cx="1015162" cy="2082345"/>
          </a:xfrm>
          <a:custGeom>
            <a:avLst/>
            <a:gdLst>
              <a:gd name="connsiteX0" fmla="*/ 0 w 1015162"/>
              <a:gd name="connsiteY0" fmla="*/ 905741 h 2082345"/>
              <a:gd name="connsiteX1" fmla="*/ 1015162 w 1015162"/>
              <a:gd name="connsiteY1" fmla="*/ 0 h 2082345"/>
              <a:gd name="connsiteX2" fmla="*/ 1015162 w 1015162"/>
              <a:gd name="connsiteY2" fmla="*/ 1176604 h 2082345"/>
              <a:gd name="connsiteX3" fmla="*/ 0 w 1015162"/>
              <a:gd name="connsiteY3" fmla="*/ 2082345 h 2082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2082345">
                <a:moveTo>
                  <a:pt x="0" y="905741"/>
                </a:moveTo>
                <a:lnTo>
                  <a:pt x="1015162" y="0"/>
                </a:lnTo>
                <a:lnTo>
                  <a:pt x="1015162" y="1176604"/>
                </a:lnTo>
                <a:lnTo>
                  <a:pt x="0" y="20823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-635" y="1110357"/>
            <a:ext cx="6885322" cy="4403697"/>
          </a:xfrm>
          <a:prstGeom prst="rect">
            <a:avLst/>
          </a:prstGeom>
          <a:solidFill>
            <a:schemeClr val="accent1">
              <a:lumMod val="75000"/>
              <a:alpha val="86667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2"/>
          <a:srcRect r="-533"/>
          <a:stretch>
            <a:fillRect/>
          </a:stretch>
        </p:blipFill>
        <p:spPr>
          <a:xfrm>
            <a:off x="6885323" y="1110356"/>
            <a:ext cx="5323161" cy="440369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885324" y="1110358"/>
            <a:ext cx="5306676" cy="4403697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332740" y="1532255"/>
            <a:ext cx="6288405" cy="93027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sz="4700" b="1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智慧园区各子系统介绍</a:t>
            </a:r>
            <a:endParaRPr lang="zh-CN" altLang="en-US" sz="47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7479665" y="2631440"/>
            <a:ext cx="3982720" cy="111061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en-US" altLang="zh-CN" sz="9600" b="1" spc="300" dirty="0">
                <a:solidFill>
                  <a:schemeClr val="bg1"/>
                </a:solidFill>
                <a:ea typeface="微软雅黑" panose="020B0503020204020204" charset="-122"/>
              </a:rPr>
              <a:t>PART 04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6445" y="2479040"/>
            <a:ext cx="5421630" cy="367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• </a:t>
            </a:r>
            <a:r>
              <a:rPr 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子系统组成关系图</a:t>
            </a:r>
            <a:endParaRPr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• </a:t>
            </a:r>
            <a:r>
              <a:rPr 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租赁运营子系统</a:t>
            </a:r>
            <a:endParaRPr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• </a:t>
            </a:r>
            <a:r>
              <a:rPr 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物业管理平台</a:t>
            </a:r>
            <a:endParaRPr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• </a:t>
            </a:r>
            <a:r>
              <a:rPr 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园区互联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</a:p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• </a:t>
            </a:r>
            <a:r>
              <a:rPr 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三大平台解决方案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704" y="2650363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平台层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6588" y="5060696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感知层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43" y="3684854"/>
            <a:ext cx="14706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网络层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（含数据中心</a:t>
            </a:r>
            <a:r>
              <a:rPr sz="18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899647" y="3258311"/>
            <a:ext cx="652780" cy="2464435"/>
          </a:xfrm>
          <a:custGeom>
            <a:avLst/>
            <a:gdLst/>
            <a:ahLst/>
            <a:cxnLst/>
            <a:rect l="l" t="t" r="r" b="b"/>
            <a:pathLst>
              <a:path w="652779" h="2464435">
                <a:moveTo>
                  <a:pt x="0" y="0"/>
                </a:moveTo>
                <a:lnTo>
                  <a:pt x="74769" y="1438"/>
                </a:lnTo>
                <a:lnTo>
                  <a:pt x="143411" y="5533"/>
                </a:lnTo>
                <a:lnTo>
                  <a:pt x="203967" y="11956"/>
                </a:lnTo>
                <a:lnTo>
                  <a:pt x="254476" y="20379"/>
                </a:lnTo>
                <a:lnTo>
                  <a:pt x="292981" y="30472"/>
                </a:lnTo>
                <a:lnTo>
                  <a:pt x="326135" y="54356"/>
                </a:lnTo>
                <a:lnTo>
                  <a:pt x="326135" y="1178052"/>
                </a:lnTo>
                <a:lnTo>
                  <a:pt x="334751" y="1190540"/>
                </a:lnTo>
                <a:lnTo>
                  <a:pt x="397795" y="1212082"/>
                </a:lnTo>
                <a:lnTo>
                  <a:pt x="448304" y="1220491"/>
                </a:lnTo>
                <a:lnTo>
                  <a:pt x="508860" y="1226897"/>
                </a:lnTo>
                <a:lnTo>
                  <a:pt x="577502" y="1230976"/>
                </a:lnTo>
                <a:lnTo>
                  <a:pt x="652272" y="1232408"/>
                </a:lnTo>
                <a:lnTo>
                  <a:pt x="577502" y="1233846"/>
                </a:lnTo>
                <a:lnTo>
                  <a:pt x="508860" y="1237941"/>
                </a:lnTo>
                <a:lnTo>
                  <a:pt x="448304" y="1244364"/>
                </a:lnTo>
                <a:lnTo>
                  <a:pt x="397795" y="1252787"/>
                </a:lnTo>
                <a:lnTo>
                  <a:pt x="359290" y="1262880"/>
                </a:lnTo>
                <a:lnTo>
                  <a:pt x="326135" y="1286764"/>
                </a:lnTo>
                <a:lnTo>
                  <a:pt x="326135" y="2409952"/>
                </a:lnTo>
                <a:lnTo>
                  <a:pt x="317520" y="2422416"/>
                </a:lnTo>
                <a:lnTo>
                  <a:pt x="254476" y="2443950"/>
                </a:lnTo>
                <a:lnTo>
                  <a:pt x="203967" y="2452367"/>
                </a:lnTo>
                <a:lnTo>
                  <a:pt x="143411" y="2458783"/>
                </a:lnTo>
                <a:lnTo>
                  <a:pt x="74769" y="2462872"/>
                </a:lnTo>
                <a:lnTo>
                  <a:pt x="0" y="2464308"/>
                </a:lnTo>
              </a:path>
            </a:pathLst>
          </a:custGeom>
          <a:ln w="12192">
            <a:solidFill>
              <a:srgbClr val="07A6E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46789" y="1082421"/>
            <a:ext cx="2546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应 用 集 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62918" y="3694557"/>
            <a:ext cx="25463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系 统 建 设 集 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09622" y="2648153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统一用户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0844" y="3113532"/>
            <a:ext cx="1289685" cy="0"/>
          </a:xfrm>
          <a:custGeom>
            <a:avLst/>
            <a:gdLst/>
            <a:ahLst/>
            <a:cxnLst/>
            <a:rect l="l" t="t" r="r" b="b"/>
            <a:pathLst>
              <a:path w="1289685">
                <a:moveTo>
                  <a:pt x="0" y="0"/>
                </a:moveTo>
                <a:lnTo>
                  <a:pt x="1289558" y="0"/>
                </a:lnTo>
              </a:path>
            </a:pathLst>
          </a:custGeom>
          <a:ln w="7315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0844" y="2449067"/>
            <a:ext cx="1304925" cy="0"/>
          </a:xfrm>
          <a:custGeom>
            <a:avLst/>
            <a:gdLst/>
            <a:ahLst/>
            <a:cxnLst/>
            <a:rect l="l" t="t" r="r" b="b"/>
            <a:pathLst>
              <a:path w="1304925">
                <a:moveTo>
                  <a:pt x="0" y="0"/>
                </a:moveTo>
                <a:lnTo>
                  <a:pt x="1304925" y="0"/>
                </a:lnTo>
              </a:path>
            </a:pathLst>
          </a:custGeom>
          <a:ln w="7315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64177" y="2648153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统一消息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17491" y="3113532"/>
            <a:ext cx="1289685" cy="0"/>
          </a:xfrm>
          <a:custGeom>
            <a:avLst/>
            <a:gdLst/>
            <a:ahLst/>
            <a:cxnLst/>
            <a:rect l="l" t="t" r="r" b="b"/>
            <a:pathLst>
              <a:path w="1289685">
                <a:moveTo>
                  <a:pt x="0" y="0"/>
                </a:moveTo>
                <a:lnTo>
                  <a:pt x="1289558" y="0"/>
                </a:lnTo>
              </a:path>
            </a:pathLst>
          </a:custGeom>
          <a:ln w="7315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7491" y="2449067"/>
            <a:ext cx="1304925" cy="0"/>
          </a:xfrm>
          <a:custGeom>
            <a:avLst/>
            <a:gdLst/>
            <a:ahLst/>
            <a:cxnLst/>
            <a:rect l="l" t="t" r="r" b="b"/>
            <a:pathLst>
              <a:path w="1304925">
                <a:moveTo>
                  <a:pt x="0" y="0"/>
                </a:moveTo>
                <a:lnTo>
                  <a:pt x="1304925" y="0"/>
                </a:lnTo>
              </a:path>
            </a:pathLst>
          </a:custGeom>
          <a:ln w="7315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30416" y="2648153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统一支付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23659" y="3113532"/>
            <a:ext cx="1289685" cy="0"/>
          </a:xfrm>
          <a:custGeom>
            <a:avLst/>
            <a:gdLst/>
            <a:ahLst/>
            <a:cxnLst/>
            <a:rect l="l" t="t" r="r" b="b"/>
            <a:pathLst>
              <a:path w="1289684">
                <a:moveTo>
                  <a:pt x="0" y="0"/>
                </a:moveTo>
                <a:lnTo>
                  <a:pt x="1289558" y="0"/>
                </a:lnTo>
              </a:path>
            </a:pathLst>
          </a:custGeom>
          <a:ln w="7315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3659" y="2449067"/>
            <a:ext cx="1304925" cy="0"/>
          </a:xfrm>
          <a:custGeom>
            <a:avLst/>
            <a:gdLst/>
            <a:ahLst/>
            <a:cxnLst/>
            <a:rect l="l" t="t" r="r" b="b"/>
            <a:pathLst>
              <a:path w="1304925">
                <a:moveTo>
                  <a:pt x="0" y="0"/>
                </a:moveTo>
                <a:lnTo>
                  <a:pt x="1304924" y="0"/>
                </a:lnTo>
              </a:path>
            </a:pathLst>
          </a:custGeom>
          <a:ln w="7315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690609" y="2648153"/>
            <a:ext cx="1168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统一工作流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36507" y="3113532"/>
            <a:ext cx="1289685" cy="0"/>
          </a:xfrm>
          <a:custGeom>
            <a:avLst/>
            <a:gdLst/>
            <a:ahLst/>
            <a:cxnLst/>
            <a:rect l="l" t="t" r="r" b="b"/>
            <a:pathLst>
              <a:path w="1289684">
                <a:moveTo>
                  <a:pt x="0" y="0"/>
                </a:moveTo>
                <a:lnTo>
                  <a:pt x="1289558" y="0"/>
                </a:lnTo>
              </a:path>
            </a:pathLst>
          </a:custGeom>
          <a:ln w="7315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36507" y="2449067"/>
            <a:ext cx="1304925" cy="0"/>
          </a:xfrm>
          <a:custGeom>
            <a:avLst/>
            <a:gdLst/>
            <a:ahLst/>
            <a:cxnLst/>
            <a:rect l="l" t="t" r="r" b="b"/>
            <a:pathLst>
              <a:path w="1304925">
                <a:moveTo>
                  <a:pt x="0" y="0"/>
                </a:moveTo>
                <a:lnTo>
                  <a:pt x="1304925" y="0"/>
                </a:lnTo>
              </a:path>
            </a:pathLst>
          </a:custGeom>
          <a:ln w="73152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9427" y="3646932"/>
            <a:ext cx="2165985" cy="584200"/>
          </a:xfrm>
          <a:custGeom>
            <a:avLst/>
            <a:gdLst/>
            <a:ahLst/>
            <a:cxnLst/>
            <a:rect l="l" t="t" r="r" b="b"/>
            <a:pathLst>
              <a:path w="2165985" h="584200">
                <a:moveTo>
                  <a:pt x="1873758" y="0"/>
                </a:moveTo>
                <a:lnTo>
                  <a:pt x="291846" y="0"/>
                </a:lnTo>
                <a:lnTo>
                  <a:pt x="244511" y="3820"/>
                </a:lnTo>
                <a:lnTo>
                  <a:pt x="199607" y="14880"/>
                </a:lnTo>
                <a:lnTo>
                  <a:pt x="157734" y="32578"/>
                </a:lnTo>
                <a:lnTo>
                  <a:pt x="119493" y="56314"/>
                </a:lnTo>
                <a:lnTo>
                  <a:pt x="85486" y="85486"/>
                </a:lnTo>
                <a:lnTo>
                  <a:pt x="56314" y="119493"/>
                </a:lnTo>
                <a:lnTo>
                  <a:pt x="32578" y="157734"/>
                </a:lnTo>
                <a:lnTo>
                  <a:pt x="14880" y="199607"/>
                </a:lnTo>
                <a:lnTo>
                  <a:pt x="3820" y="244511"/>
                </a:lnTo>
                <a:lnTo>
                  <a:pt x="0" y="291846"/>
                </a:lnTo>
                <a:lnTo>
                  <a:pt x="3820" y="339180"/>
                </a:lnTo>
                <a:lnTo>
                  <a:pt x="14880" y="384084"/>
                </a:lnTo>
                <a:lnTo>
                  <a:pt x="32578" y="425957"/>
                </a:lnTo>
                <a:lnTo>
                  <a:pt x="56314" y="464198"/>
                </a:lnTo>
                <a:lnTo>
                  <a:pt x="85486" y="498205"/>
                </a:lnTo>
                <a:lnTo>
                  <a:pt x="119493" y="527377"/>
                </a:lnTo>
                <a:lnTo>
                  <a:pt x="157734" y="551113"/>
                </a:lnTo>
                <a:lnTo>
                  <a:pt x="199607" y="568811"/>
                </a:lnTo>
                <a:lnTo>
                  <a:pt x="244511" y="579871"/>
                </a:lnTo>
                <a:lnTo>
                  <a:pt x="291846" y="583692"/>
                </a:lnTo>
                <a:lnTo>
                  <a:pt x="1873758" y="583692"/>
                </a:lnTo>
                <a:lnTo>
                  <a:pt x="1921092" y="579871"/>
                </a:lnTo>
                <a:lnTo>
                  <a:pt x="1965996" y="568811"/>
                </a:lnTo>
                <a:lnTo>
                  <a:pt x="2007869" y="551113"/>
                </a:lnTo>
                <a:lnTo>
                  <a:pt x="2046110" y="527377"/>
                </a:lnTo>
                <a:lnTo>
                  <a:pt x="2080117" y="498205"/>
                </a:lnTo>
                <a:lnTo>
                  <a:pt x="2109289" y="464198"/>
                </a:lnTo>
                <a:lnTo>
                  <a:pt x="2133025" y="425957"/>
                </a:lnTo>
                <a:lnTo>
                  <a:pt x="2150723" y="384084"/>
                </a:lnTo>
                <a:lnTo>
                  <a:pt x="2161783" y="339180"/>
                </a:lnTo>
                <a:lnTo>
                  <a:pt x="2165604" y="291846"/>
                </a:lnTo>
                <a:lnTo>
                  <a:pt x="2161783" y="244511"/>
                </a:lnTo>
                <a:lnTo>
                  <a:pt x="2150723" y="199607"/>
                </a:lnTo>
                <a:lnTo>
                  <a:pt x="2133025" y="157734"/>
                </a:lnTo>
                <a:lnTo>
                  <a:pt x="2109289" y="119493"/>
                </a:lnTo>
                <a:lnTo>
                  <a:pt x="2080117" y="85486"/>
                </a:lnTo>
                <a:lnTo>
                  <a:pt x="2046110" y="56314"/>
                </a:lnTo>
                <a:lnTo>
                  <a:pt x="2007869" y="32578"/>
                </a:lnTo>
                <a:lnTo>
                  <a:pt x="1965996" y="14880"/>
                </a:lnTo>
                <a:lnTo>
                  <a:pt x="1921092" y="3820"/>
                </a:lnTo>
                <a:lnTo>
                  <a:pt x="1873758" y="0"/>
                </a:lnTo>
                <a:close/>
              </a:path>
            </a:pathLst>
          </a:custGeom>
          <a:solidFill>
            <a:srgbClr val="FFF57C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46122" y="3780231"/>
            <a:ext cx="711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宽带网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14272" y="4620767"/>
            <a:ext cx="9473565" cy="1195070"/>
          </a:xfrm>
          <a:custGeom>
            <a:avLst/>
            <a:gdLst/>
            <a:ahLst/>
            <a:cxnLst/>
            <a:rect l="l" t="t" r="r" b="b"/>
            <a:pathLst>
              <a:path w="9473565" h="1195070">
                <a:moveTo>
                  <a:pt x="9274048" y="0"/>
                </a:moveTo>
                <a:lnTo>
                  <a:pt x="199136" y="0"/>
                </a:lnTo>
                <a:lnTo>
                  <a:pt x="153475" y="5259"/>
                </a:lnTo>
                <a:lnTo>
                  <a:pt x="111560" y="20240"/>
                </a:lnTo>
                <a:lnTo>
                  <a:pt x="74585" y="43747"/>
                </a:lnTo>
                <a:lnTo>
                  <a:pt x="43747" y="74585"/>
                </a:lnTo>
                <a:lnTo>
                  <a:pt x="20240" y="111560"/>
                </a:lnTo>
                <a:lnTo>
                  <a:pt x="5259" y="153475"/>
                </a:lnTo>
                <a:lnTo>
                  <a:pt x="0" y="199135"/>
                </a:lnTo>
                <a:lnTo>
                  <a:pt x="0" y="995679"/>
                </a:lnTo>
                <a:lnTo>
                  <a:pt x="5259" y="1041340"/>
                </a:lnTo>
                <a:lnTo>
                  <a:pt x="20240" y="1083255"/>
                </a:lnTo>
                <a:lnTo>
                  <a:pt x="43747" y="1120230"/>
                </a:lnTo>
                <a:lnTo>
                  <a:pt x="74585" y="1151068"/>
                </a:lnTo>
                <a:lnTo>
                  <a:pt x="111560" y="1174575"/>
                </a:lnTo>
                <a:lnTo>
                  <a:pt x="153475" y="1189556"/>
                </a:lnTo>
                <a:lnTo>
                  <a:pt x="199136" y="1194815"/>
                </a:lnTo>
                <a:lnTo>
                  <a:pt x="9274048" y="1194815"/>
                </a:lnTo>
                <a:lnTo>
                  <a:pt x="9319708" y="1189556"/>
                </a:lnTo>
                <a:lnTo>
                  <a:pt x="9361623" y="1174575"/>
                </a:lnTo>
                <a:lnTo>
                  <a:pt x="9398598" y="1151068"/>
                </a:lnTo>
                <a:lnTo>
                  <a:pt x="9429436" y="1120230"/>
                </a:lnTo>
                <a:lnTo>
                  <a:pt x="9452943" y="1083255"/>
                </a:lnTo>
                <a:lnTo>
                  <a:pt x="9467924" y="1041340"/>
                </a:lnTo>
                <a:lnTo>
                  <a:pt x="9473184" y="995679"/>
                </a:lnTo>
                <a:lnTo>
                  <a:pt x="9473184" y="199135"/>
                </a:lnTo>
                <a:lnTo>
                  <a:pt x="9467924" y="153475"/>
                </a:lnTo>
                <a:lnTo>
                  <a:pt x="9452943" y="111560"/>
                </a:lnTo>
                <a:lnTo>
                  <a:pt x="9429436" y="74585"/>
                </a:lnTo>
                <a:lnTo>
                  <a:pt x="9398598" y="43747"/>
                </a:lnTo>
                <a:lnTo>
                  <a:pt x="9361623" y="20240"/>
                </a:lnTo>
                <a:lnTo>
                  <a:pt x="9319708" y="5259"/>
                </a:lnTo>
                <a:lnTo>
                  <a:pt x="927404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96783" y="4725923"/>
            <a:ext cx="495300" cy="44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62671" y="5297423"/>
            <a:ext cx="710565" cy="307975"/>
          </a:xfrm>
          <a:custGeom>
            <a:avLst/>
            <a:gdLst/>
            <a:ahLst/>
            <a:cxnLst/>
            <a:rect l="l" t="t" r="r" b="b"/>
            <a:pathLst>
              <a:path w="710565" h="307975">
                <a:moveTo>
                  <a:pt x="0" y="307847"/>
                </a:moveTo>
                <a:lnTo>
                  <a:pt x="710183" y="307847"/>
                </a:lnTo>
                <a:lnTo>
                  <a:pt x="710183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901178" y="5323433"/>
            <a:ext cx="3943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门禁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97752" y="4703064"/>
            <a:ext cx="591311" cy="527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85659" y="4780788"/>
            <a:ext cx="402335" cy="356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47459" y="5292852"/>
            <a:ext cx="635635" cy="307975"/>
          </a:xfrm>
          <a:custGeom>
            <a:avLst/>
            <a:gdLst/>
            <a:ahLst/>
            <a:cxnLst/>
            <a:rect l="l" t="t" r="r" b="b"/>
            <a:pathLst>
              <a:path w="635634" h="307975">
                <a:moveTo>
                  <a:pt x="0" y="307848"/>
                </a:moveTo>
                <a:lnTo>
                  <a:pt x="635508" y="307848"/>
                </a:lnTo>
                <a:lnTo>
                  <a:pt x="63550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82968" y="5292852"/>
            <a:ext cx="701040" cy="307975"/>
          </a:xfrm>
          <a:custGeom>
            <a:avLst/>
            <a:gdLst/>
            <a:ahLst/>
            <a:cxnLst/>
            <a:rect l="l" t="t" r="r" b="b"/>
            <a:pathLst>
              <a:path w="701040" h="307975">
                <a:moveTo>
                  <a:pt x="0" y="307848"/>
                </a:moveTo>
                <a:lnTo>
                  <a:pt x="701040" y="307848"/>
                </a:lnTo>
                <a:lnTo>
                  <a:pt x="70104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46063" y="5320385"/>
            <a:ext cx="1259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8205" algn="l"/>
              </a:tabLst>
            </a:pPr>
            <a:r>
              <a:rPr sz="1400" b="1" spc="4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停车</a:t>
            </a: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场	</a:t>
            </a:r>
            <a:r>
              <a:rPr sz="1400" b="1" spc="4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闸机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516111" y="4742688"/>
            <a:ext cx="537972" cy="478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2856" y="5292852"/>
            <a:ext cx="680085" cy="307975"/>
          </a:xfrm>
          <a:custGeom>
            <a:avLst/>
            <a:gdLst/>
            <a:ahLst/>
            <a:cxnLst/>
            <a:rect l="l" t="t" r="r" b="b"/>
            <a:pathLst>
              <a:path w="680084" h="307975">
                <a:moveTo>
                  <a:pt x="0" y="307848"/>
                </a:moveTo>
                <a:lnTo>
                  <a:pt x="679703" y="307848"/>
                </a:lnTo>
                <a:lnTo>
                  <a:pt x="67970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52559" y="5292852"/>
            <a:ext cx="789940" cy="307975"/>
          </a:xfrm>
          <a:custGeom>
            <a:avLst/>
            <a:gdLst/>
            <a:ahLst/>
            <a:cxnLst/>
            <a:rect l="l" t="t" r="r" b="b"/>
            <a:pathLst>
              <a:path w="789940" h="307975">
                <a:moveTo>
                  <a:pt x="0" y="307848"/>
                </a:moveTo>
                <a:lnTo>
                  <a:pt x="789432" y="307848"/>
                </a:lnTo>
                <a:lnTo>
                  <a:pt x="789432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19259" y="4832603"/>
            <a:ext cx="454151" cy="312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79735" y="4742688"/>
            <a:ext cx="521207" cy="4632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41992" y="5292852"/>
            <a:ext cx="759460" cy="307975"/>
          </a:xfrm>
          <a:custGeom>
            <a:avLst/>
            <a:gdLst/>
            <a:ahLst/>
            <a:cxnLst/>
            <a:rect l="l" t="t" r="r" b="b"/>
            <a:pathLst>
              <a:path w="759459" h="307975">
                <a:moveTo>
                  <a:pt x="0" y="307848"/>
                </a:moveTo>
                <a:lnTo>
                  <a:pt x="758951" y="307848"/>
                </a:lnTo>
                <a:lnTo>
                  <a:pt x="758951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532368" y="5320385"/>
            <a:ext cx="19894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7555" algn="l"/>
                <a:tab pos="1607185" algn="l"/>
              </a:tabLst>
            </a:pPr>
            <a:r>
              <a:rPr sz="1400" b="1" spc="5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监</a:t>
            </a: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控	</a:t>
            </a:r>
            <a:r>
              <a:rPr sz="1400" b="1" spc="4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一卡</a:t>
            </a: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通	</a:t>
            </a:r>
            <a:r>
              <a:rPr sz="1400" b="1" spc="4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消防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18688" y="4852415"/>
            <a:ext cx="466343" cy="243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67811" y="5292852"/>
            <a:ext cx="597535" cy="307975"/>
          </a:xfrm>
          <a:custGeom>
            <a:avLst/>
            <a:gdLst/>
            <a:ahLst/>
            <a:cxnLst/>
            <a:rect l="l" t="t" r="r" b="b"/>
            <a:pathLst>
              <a:path w="597535" h="307975">
                <a:moveTo>
                  <a:pt x="0" y="307848"/>
                </a:moveTo>
                <a:lnTo>
                  <a:pt x="597408" y="307848"/>
                </a:lnTo>
                <a:lnTo>
                  <a:pt x="59740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253866" y="5320385"/>
            <a:ext cx="3943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烟感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71927" y="4780788"/>
            <a:ext cx="373380" cy="3337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25979" y="5297423"/>
            <a:ext cx="775970" cy="307975"/>
          </a:xfrm>
          <a:custGeom>
            <a:avLst/>
            <a:gdLst/>
            <a:ahLst/>
            <a:cxnLst/>
            <a:rect l="l" t="t" r="r" b="b"/>
            <a:pathLst>
              <a:path w="775969" h="307975">
                <a:moveTo>
                  <a:pt x="0" y="307847"/>
                </a:moveTo>
                <a:lnTo>
                  <a:pt x="775716" y="307847"/>
                </a:lnTo>
                <a:lnTo>
                  <a:pt x="775716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429001" y="5324043"/>
            <a:ext cx="3943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配电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711451" y="4764023"/>
            <a:ext cx="414527" cy="370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19427" y="5292852"/>
            <a:ext cx="698500" cy="307975"/>
          </a:xfrm>
          <a:custGeom>
            <a:avLst/>
            <a:gdLst/>
            <a:ahLst/>
            <a:cxnLst/>
            <a:rect l="l" t="t" r="r" b="b"/>
            <a:pathLst>
              <a:path w="698500" h="307975">
                <a:moveTo>
                  <a:pt x="0" y="307848"/>
                </a:moveTo>
                <a:lnTo>
                  <a:pt x="697991" y="307848"/>
                </a:lnTo>
                <a:lnTo>
                  <a:pt x="697991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671573" y="5320385"/>
            <a:ext cx="3943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水表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690615" y="4776215"/>
            <a:ext cx="388620" cy="3474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08676" y="5187696"/>
            <a:ext cx="939165" cy="523240"/>
          </a:xfrm>
          <a:custGeom>
            <a:avLst/>
            <a:gdLst/>
            <a:ahLst/>
            <a:cxnLst/>
            <a:rect l="l" t="t" r="r" b="b"/>
            <a:pathLst>
              <a:path w="939164" h="523239">
                <a:moveTo>
                  <a:pt x="0" y="522731"/>
                </a:moveTo>
                <a:lnTo>
                  <a:pt x="938784" y="522731"/>
                </a:lnTo>
                <a:lnTo>
                  <a:pt x="938784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680964" y="5214010"/>
            <a:ext cx="3943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停车 地磁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776471" y="4745735"/>
            <a:ext cx="908303" cy="4419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65220" y="5187696"/>
            <a:ext cx="1130935" cy="523240"/>
          </a:xfrm>
          <a:custGeom>
            <a:avLst/>
            <a:gdLst/>
            <a:ahLst/>
            <a:cxnLst/>
            <a:rect l="l" t="t" r="r" b="b"/>
            <a:pathLst>
              <a:path w="1130935" h="523239">
                <a:moveTo>
                  <a:pt x="0" y="522731"/>
                </a:moveTo>
                <a:lnTo>
                  <a:pt x="1130808" y="522731"/>
                </a:lnTo>
                <a:lnTo>
                  <a:pt x="1130808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034154" y="5214315"/>
            <a:ext cx="39433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路灯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5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检测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607052" y="5222747"/>
            <a:ext cx="937260" cy="523240"/>
          </a:xfrm>
          <a:custGeom>
            <a:avLst/>
            <a:gdLst/>
            <a:ahLst/>
            <a:cxnLst/>
            <a:rect l="l" t="t" r="r" b="b"/>
            <a:pathLst>
              <a:path w="937260" h="523239">
                <a:moveTo>
                  <a:pt x="0" y="522731"/>
                </a:moveTo>
                <a:lnTo>
                  <a:pt x="937260" y="522731"/>
                </a:lnTo>
                <a:lnTo>
                  <a:pt x="937260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878704" y="5249062"/>
            <a:ext cx="3943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灯光 控制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837176" y="4776215"/>
            <a:ext cx="449579" cy="3992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32859" y="3646932"/>
            <a:ext cx="2298700" cy="584200"/>
          </a:xfrm>
          <a:custGeom>
            <a:avLst/>
            <a:gdLst/>
            <a:ahLst/>
            <a:cxnLst/>
            <a:rect l="l" t="t" r="r" b="b"/>
            <a:pathLst>
              <a:path w="2298700" h="584200">
                <a:moveTo>
                  <a:pt x="2006345" y="0"/>
                </a:moveTo>
                <a:lnTo>
                  <a:pt x="291845" y="0"/>
                </a:lnTo>
                <a:lnTo>
                  <a:pt x="244511" y="3820"/>
                </a:lnTo>
                <a:lnTo>
                  <a:pt x="199607" y="14880"/>
                </a:lnTo>
                <a:lnTo>
                  <a:pt x="157734" y="32578"/>
                </a:lnTo>
                <a:lnTo>
                  <a:pt x="119493" y="56314"/>
                </a:lnTo>
                <a:lnTo>
                  <a:pt x="85486" y="85486"/>
                </a:lnTo>
                <a:lnTo>
                  <a:pt x="56314" y="119493"/>
                </a:lnTo>
                <a:lnTo>
                  <a:pt x="32578" y="157734"/>
                </a:lnTo>
                <a:lnTo>
                  <a:pt x="14880" y="199607"/>
                </a:lnTo>
                <a:lnTo>
                  <a:pt x="3820" y="244511"/>
                </a:lnTo>
                <a:lnTo>
                  <a:pt x="0" y="291846"/>
                </a:lnTo>
                <a:lnTo>
                  <a:pt x="3820" y="339180"/>
                </a:lnTo>
                <a:lnTo>
                  <a:pt x="14880" y="384084"/>
                </a:lnTo>
                <a:lnTo>
                  <a:pt x="32578" y="425957"/>
                </a:lnTo>
                <a:lnTo>
                  <a:pt x="56314" y="464198"/>
                </a:lnTo>
                <a:lnTo>
                  <a:pt x="85486" y="498205"/>
                </a:lnTo>
                <a:lnTo>
                  <a:pt x="119493" y="527377"/>
                </a:lnTo>
                <a:lnTo>
                  <a:pt x="157734" y="551113"/>
                </a:lnTo>
                <a:lnTo>
                  <a:pt x="199607" y="568811"/>
                </a:lnTo>
                <a:lnTo>
                  <a:pt x="244511" y="579871"/>
                </a:lnTo>
                <a:lnTo>
                  <a:pt x="291845" y="583692"/>
                </a:lnTo>
                <a:lnTo>
                  <a:pt x="2006345" y="583692"/>
                </a:lnTo>
                <a:lnTo>
                  <a:pt x="2053680" y="579871"/>
                </a:lnTo>
                <a:lnTo>
                  <a:pt x="2098584" y="568811"/>
                </a:lnTo>
                <a:lnTo>
                  <a:pt x="2140457" y="551113"/>
                </a:lnTo>
                <a:lnTo>
                  <a:pt x="2178698" y="527377"/>
                </a:lnTo>
                <a:lnTo>
                  <a:pt x="2212705" y="498205"/>
                </a:lnTo>
                <a:lnTo>
                  <a:pt x="2241877" y="464198"/>
                </a:lnTo>
                <a:lnTo>
                  <a:pt x="2265613" y="425957"/>
                </a:lnTo>
                <a:lnTo>
                  <a:pt x="2283311" y="384084"/>
                </a:lnTo>
                <a:lnTo>
                  <a:pt x="2294371" y="339180"/>
                </a:lnTo>
                <a:lnTo>
                  <a:pt x="2298191" y="291846"/>
                </a:lnTo>
                <a:lnTo>
                  <a:pt x="2294371" y="244511"/>
                </a:lnTo>
                <a:lnTo>
                  <a:pt x="2283311" y="199607"/>
                </a:lnTo>
                <a:lnTo>
                  <a:pt x="2265613" y="157734"/>
                </a:lnTo>
                <a:lnTo>
                  <a:pt x="2241877" y="119493"/>
                </a:lnTo>
                <a:lnTo>
                  <a:pt x="2212705" y="85486"/>
                </a:lnTo>
                <a:lnTo>
                  <a:pt x="2178698" y="56314"/>
                </a:lnTo>
                <a:lnTo>
                  <a:pt x="2140457" y="32578"/>
                </a:lnTo>
                <a:lnTo>
                  <a:pt x="2098584" y="14880"/>
                </a:lnTo>
                <a:lnTo>
                  <a:pt x="2053680" y="3820"/>
                </a:lnTo>
                <a:lnTo>
                  <a:pt x="2006345" y="0"/>
                </a:lnTo>
                <a:close/>
              </a:path>
            </a:pathLst>
          </a:custGeom>
          <a:solidFill>
            <a:srgbClr val="FFF57C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398009" y="3780231"/>
            <a:ext cx="1168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移动通信网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39255" y="3646932"/>
            <a:ext cx="2383790" cy="584200"/>
          </a:xfrm>
          <a:custGeom>
            <a:avLst/>
            <a:gdLst/>
            <a:ahLst/>
            <a:cxnLst/>
            <a:rect l="l" t="t" r="r" b="b"/>
            <a:pathLst>
              <a:path w="2383790" h="584200">
                <a:moveTo>
                  <a:pt x="2091690" y="0"/>
                </a:moveTo>
                <a:lnTo>
                  <a:pt x="291846" y="0"/>
                </a:lnTo>
                <a:lnTo>
                  <a:pt x="244511" y="3820"/>
                </a:lnTo>
                <a:lnTo>
                  <a:pt x="199607" y="14880"/>
                </a:lnTo>
                <a:lnTo>
                  <a:pt x="157734" y="32578"/>
                </a:lnTo>
                <a:lnTo>
                  <a:pt x="119493" y="56314"/>
                </a:lnTo>
                <a:lnTo>
                  <a:pt x="85486" y="85486"/>
                </a:lnTo>
                <a:lnTo>
                  <a:pt x="56314" y="119493"/>
                </a:lnTo>
                <a:lnTo>
                  <a:pt x="32578" y="157734"/>
                </a:lnTo>
                <a:lnTo>
                  <a:pt x="14880" y="199607"/>
                </a:lnTo>
                <a:lnTo>
                  <a:pt x="3820" y="244511"/>
                </a:lnTo>
                <a:lnTo>
                  <a:pt x="0" y="291846"/>
                </a:lnTo>
                <a:lnTo>
                  <a:pt x="3820" y="339180"/>
                </a:lnTo>
                <a:lnTo>
                  <a:pt x="14880" y="384084"/>
                </a:lnTo>
                <a:lnTo>
                  <a:pt x="32578" y="425957"/>
                </a:lnTo>
                <a:lnTo>
                  <a:pt x="56314" y="464198"/>
                </a:lnTo>
                <a:lnTo>
                  <a:pt x="85486" y="498205"/>
                </a:lnTo>
                <a:lnTo>
                  <a:pt x="119493" y="527377"/>
                </a:lnTo>
                <a:lnTo>
                  <a:pt x="157734" y="551113"/>
                </a:lnTo>
                <a:lnTo>
                  <a:pt x="199607" y="568811"/>
                </a:lnTo>
                <a:lnTo>
                  <a:pt x="244511" y="579871"/>
                </a:lnTo>
                <a:lnTo>
                  <a:pt x="291846" y="583692"/>
                </a:lnTo>
                <a:lnTo>
                  <a:pt x="2091690" y="583692"/>
                </a:lnTo>
                <a:lnTo>
                  <a:pt x="2139024" y="579871"/>
                </a:lnTo>
                <a:lnTo>
                  <a:pt x="2183928" y="568811"/>
                </a:lnTo>
                <a:lnTo>
                  <a:pt x="2225801" y="551113"/>
                </a:lnTo>
                <a:lnTo>
                  <a:pt x="2264042" y="527377"/>
                </a:lnTo>
                <a:lnTo>
                  <a:pt x="2298049" y="498205"/>
                </a:lnTo>
                <a:lnTo>
                  <a:pt x="2327221" y="464198"/>
                </a:lnTo>
                <a:lnTo>
                  <a:pt x="2350957" y="425957"/>
                </a:lnTo>
                <a:lnTo>
                  <a:pt x="2368655" y="384084"/>
                </a:lnTo>
                <a:lnTo>
                  <a:pt x="2379715" y="339180"/>
                </a:lnTo>
                <a:lnTo>
                  <a:pt x="2383536" y="291846"/>
                </a:lnTo>
                <a:lnTo>
                  <a:pt x="2379715" y="244511"/>
                </a:lnTo>
                <a:lnTo>
                  <a:pt x="2368655" y="199607"/>
                </a:lnTo>
                <a:lnTo>
                  <a:pt x="2350957" y="157734"/>
                </a:lnTo>
                <a:lnTo>
                  <a:pt x="2327221" y="119493"/>
                </a:lnTo>
                <a:lnTo>
                  <a:pt x="2298049" y="85486"/>
                </a:lnTo>
                <a:lnTo>
                  <a:pt x="2264042" y="56314"/>
                </a:lnTo>
                <a:lnTo>
                  <a:pt x="2225801" y="32578"/>
                </a:lnTo>
                <a:lnTo>
                  <a:pt x="2183928" y="14880"/>
                </a:lnTo>
                <a:lnTo>
                  <a:pt x="2139024" y="3820"/>
                </a:lnTo>
                <a:lnTo>
                  <a:pt x="2091690" y="0"/>
                </a:lnTo>
                <a:close/>
              </a:path>
            </a:pathLst>
          </a:custGeom>
          <a:solidFill>
            <a:srgbClr val="FFF57C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731889" y="3780231"/>
            <a:ext cx="1397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物联及传感网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709659" y="3646932"/>
            <a:ext cx="2178050" cy="584200"/>
          </a:xfrm>
          <a:custGeom>
            <a:avLst/>
            <a:gdLst/>
            <a:ahLst/>
            <a:cxnLst/>
            <a:rect l="l" t="t" r="r" b="b"/>
            <a:pathLst>
              <a:path w="2178050" h="584200">
                <a:moveTo>
                  <a:pt x="1885950" y="0"/>
                </a:moveTo>
                <a:lnTo>
                  <a:pt x="291846" y="0"/>
                </a:lnTo>
                <a:lnTo>
                  <a:pt x="244511" y="3820"/>
                </a:lnTo>
                <a:lnTo>
                  <a:pt x="199607" y="14880"/>
                </a:lnTo>
                <a:lnTo>
                  <a:pt x="157734" y="32578"/>
                </a:lnTo>
                <a:lnTo>
                  <a:pt x="119493" y="56314"/>
                </a:lnTo>
                <a:lnTo>
                  <a:pt x="85486" y="85486"/>
                </a:lnTo>
                <a:lnTo>
                  <a:pt x="56314" y="119493"/>
                </a:lnTo>
                <a:lnTo>
                  <a:pt x="32578" y="157734"/>
                </a:lnTo>
                <a:lnTo>
                  <a:pt x="14880" y="199607"/>
                </a:lnTo>
                <a:lnTo>
                  <a:pt x="3820" y="244511"/>
                </a:lnTo>
                <a:lnTo>
                  <a:pt x="0" y="291846"/>
                </a:lnTo>
                <a:lnTo>
                  <a:pt x="3820" y="339180"/>
                </a:lnTo>
                <a:lnTo>
                  <a:pt x="14880" y="384084"/>
                </a:lnTo>
                <a:lnTo>
                  <a:pt x="32578" y="425957"/>
                </a:lnTo>
                <a:lnTo>
                  <a:pt x="56314" y="464198"/>
                </a:lnTo>
                <a:lnTo>
                  <a:pt x="85486" y="498205"/>
                </a:lnTo>
                <a:lnTo>
                  <a:pt x="119493" y="527377"/>
                </a:lnTo>
                <a:lnTo>
                  <a:pt x="157734" y="551113"/>
                </a:lnTo>
                <a:lnTo>
                  <a:pt x="199607" y="568811"/>
                </a:lnTo>
                <a:lnTo>
                  <a:pt x="244511" y="579871"/>
                </a:lnTo>
                <a:lnTo>
                  <a:pt x="291846" y="583692"/>
                </a:lnTo>
                <a:lnTo>
                  <a:pt x="1885950" y="583692"/>
                </a:lnTo>
                <a:lnTo>
                  <a:pt x="1933284" y="579871"/>
                </a:lnTo>
                <a:lnTo>
                  <a:pt x="1978188" y="568811"/>
                </a:lnTo>
                <a:lnTo>
                  <a:pt x="2020061" y="551113"/>
                </a:lnTo>
                <a:lnTo>
                  <a:pt x="2058302" y="527377"/>
                </a:lnTo>
                <a:lnTo>
                  <a:pt x="2092309" y="498205"/>
                </a:lnTo>
                <a:lnTo>
                  <a:pt x="2121481" y="464198"/>
                </a:lnTo>
                <a:lnTo>
                  <a:pt x="2145217" y="425957"/>
                </a:lnTo>
                <a:lnTo>
                  <a:pt x="2162915" y="384084"/>
                </a:lnTo>
                <a:lnTo>
                  <a:pt x="2173975" y="339180"/>
                </a:lnTo>
                <a:lnTo>
                  <a:pt x="2177796" y="291846"/>
                </a:lnTo>
                <a:lnTo>
                  <a:pt x="2173975" y="244511"/>
                </a:lnTo>
                <a:lnTo>
                  <a:pt x="2162915" y="199607"/>
                </a:lnTo>
                <a:lnTo>
                  <a:pt x="2145217" y="157734"/>
                </a:lnTo>
                <a:lnTo>
                  <a:pt x="2121481" y="119493"/>
                </a:lnTo>
                <a:lnTo>
                  <a:pt x="2092309" y="85486"/>
                </a:lnTo>
                <a:lnTo>
                  <a:pt x="2058302" y="56314"/>
                </a:lnTo>
                <a:lnTo>
                  <a:pt x="2020061" y="32578"/>
                </a:lnTo>
                <a:lnTo>
                  <a:pt x="1978188" y="14880"/>
                </a:lnTo>
                <a:lnTo>
                  <a:pt x="1933284" y="3820"/>
                </a:lnTo>
                <a:lnTo>
                  <a:pt x="1885950" y="0"/>
                </a:lnTo>
                <a:close/>
              </a:path>
            </a:pathLst>
          </a:custGeom>
          <a:solidFill>
            <a:srgbClr val="FFF57C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9329673" y="3780231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数据中心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425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63" name="object 63"/>
          <p:cNvSpPr txBox="1"/>
          <p:nvPr/>
        </p:nvSpPr>
        <p:spPr>
          <a:xfrm>
            <a:off x="406577" y="1226311"/>
            <a:ext cx="10600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2865" algn="l"/>
                <a:tab pos="2648585" algn="l"/>
                <a:tab pos="4030345" algn="l"/>
                <a:tab pos="5334000" algn="l"/>
                <a:tab pos="6698615" algn="l"/>
                <a:tab pos="7987665" algn="l"/>
                <a:tab pos="9316085" algn="l"/>
              </a:tabLst>
            </a:pPr>
            <a:r>
              <a:rPr sz="2700" b="1" baseline="20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应用层	</a:t>
            </a: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智慧招商	</a:t>
            </a:r>
            <a:r>
              <a:rPr sz="2700" b="1" baseline="2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智慧办公	</a:t>
            </a:r>
            <a:r>
              <a:rPr sz="2700" b="1" baseline="3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智慧楼宇	</a:t>
            </a:r>
            <a:r>
              <a:rPr sz="2700" b="1" baseline="2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智慧物业	智慧生活	</a:t>
            </a: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智慧服务	</a:t>
            </a:r>
            <a:r>
              <a:rPr sz="2700" b="1" baseline="3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智慧设施</a:t>
            </a:r>
            <a:endParaRPr sz="2700" baseline="3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9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2985135" cy="750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子系统组成关系图组</a:t>
            </a:r>
            <a:r>
              <a:rPr lang="zh-CN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成关系图</a:t>
            </a:r>
            <a:endParaRPr spc="-5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Kingsoft\Desktop\图片库\城市\简单建筑\apartment-apartment-building-architecture-323705.jpgapartment-apartment-building-architecture-3237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0" y="1015200"/>
            <a:ext cx="4268172" cy="4992237"/>
          </a:xfrm>
          <a:prstGeom prst="rect">
            <a:avLst/>
          </a:prstGeom>
        </p:spPr>
      </p:pic>
      <p:sp>
        <p:nvSpPr>
          <p:cNvPr id="8" name="Rectangle 7"/>
          <p:cNvSpPr/>
          <p:nvPr>
            <p:custDataLst>
              <p:tags r:id="rId3"/>
            </p:custDataLst>
          </p:nvPr>
        </p:nvSpPr>
        <p:spPr>
          <a:xfrm>
            <a:off x="4619820" y="4219673"/>
            <a:ext cx="914400" cy="9847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rgbClr val="B47654">
              <a:shade val="50000"/>
            </a:srgbClr>
          </a:lnRef>
          <a:fillRef idx="1">
            <a:srgbClr val="B47654"/>
          </a:fillRef>
          <a:effectRef idx="0">
            <a:srgbClr val="B4765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noProof="0">
              <a:ln>
                <a:noFill/>
              </a:ln>
              <a:solidFill>
                <a:schemeClr val="accent1">
                  <a:alpha val="6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9" name="TextBox 8"/>
          <p:cNvSpPr txBox="1"/>
          <p:nvPr>
            <p:custDataLst>
              <p:tags r:id="rId4"/>
            </p:custDataLst>
          </p:nvPr>
        </p:nvSpPr>
        <p:spPr>
          <a:xfrm>
            <a:off x="9071695" y="50115"/>
            <a:ext cx="2492775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4400" b="1" u="none" strike="noStrike" kern="1200" cap="none" spc="0" normalizeH="0" noProof="0" dirty="0">
                <a:ln>
                  <a:noFill/>
                </a:ln>
                <a:solidFill>
                  <a:schemeClr val="accent1">
                    <a:alpha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”</a:t>
            </a:r>
          </a:p>
        </p:txBody>
      </p: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4777538" y="1927565"/>
            <a:ext cx="5712338" cy="6864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 fontScale="875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zh-CN" sz="4000">
                <a:sym typeface="+mn-ea"/>
              </a:rPr>
              <a:t>租赁运营子系统</a:t>
            </a:r>
            <a:endParaRPr lang="zh-CN" altLang="zh-CN" sz="4000"/>
          </a:p>
          <a:p>
            <a:pPr lvl="0">
              <a:lnSpc>
                <a:spcPct val="100000"/>
              </a:lnSpc>
            </a:pPr>
            <a:endParaRPr lang="zh-CN" altLang="en-US" sz="4000" b="1" spc="15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4504710" y="2052616"/>
            <a:ext cx="115146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9625" y="4433570"/>
            <a:ext cx="2540000" cy="750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• </a:t>
            </a:r>
            <a:r>
              <a:rPr 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智能楼宇</a:t>
            </a:r>
          </a:p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• </a:t>
            </a:r>
            <a:r>
              <a:rPr 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智能管理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2985135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招商面临的痛苦</a:t>
            </a:r>
          </a:p>
        </p:txBody>
      </p:sp>
      <p:sp>
        <p:nvSpPr>
          <p:cNvPr id="3" name="object 3"/>
          <p:cNvSpPr/>
          <p:nvPr/>
        </p:nvSpPr>
        <p:spPr>
          <a:xfrm>
            <a:off x="1594692" y="1270619"/>
            <a:ext cx="8324336" cy="5006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425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425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5" name="图片 4" descr="招商租赁1"/>
          <p:cNvPicPr>
            <a:picLocks noChangeAspect="1"/>
          </p:cNvPicPr>
          <p:nvPr/>
        </p:nvPicPr>
        <p:blipFill>
          <a:blip r:embed="rId3">
            <a:clrChange>
              <a:clrFrom>
                <a:srgbClr val="F7F8FA">
                  <a:alpha val="100000"/>
                </a:srgbClr>
              </a:clrFrom>
              <a:clrTo>
                <a:srgbClr val="F7F8FA">
                  <a:alpha val="100000"/>
                  <a:alpha val="0"/>
                </a:srgbClr>
              </a:clrTo>
            </a:clrChange>
          </a:blip>
          <a:srcRect l="16258" t="15793" r="16107" b="6381"/>
          <a:stretch>
            <a:fillRect/>
          </a:stretch>
        </p:blipFill>
        <p:spPr>
          <a:xfrm>
            <a:off x="830580" y="826135"/>
            <a:ext cx="10531475" cy="5259705"/>
          </a:xfrm>
          <a:prstGeom prst="rect">
            <a:avLst/>
          </a:prstGeom>
        </p:spPr>
      </p:pic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2985135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pc="-5" dirty="0"/>
              <a:t>功能特点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052146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flipH="1">
            <a:off x="0" y="5646420"/>
            <a:ext cx="600075" cy="1222375"/>
            <a:chOff x="18260" y="8876"/>
            <a:chExt cx="945" cy="1925"/>
          </a:xfrm>
        </p:grpSpPr>
        <p:sp>
          <p:nvSpPr>
            <p:cNvPr id="3" name="矩形 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noFill/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5" name="object 3"/>
          <p:cNvSpPr/>
          <p:nvPr/>
        </p:nvSpPr>
        <p:spPr>
          <a:xfrm>
            <a:off x="457200" y="605790"/>
            <a:ext cx="4801870" cy="56432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6581140" y="1096645"/>
            <a:ext cx="3241040" cy="823595"/>
          </a:xfrm>
          <a:custGeom>
            <a:avLst/>
            <a:gdLst/>
            <a:ahLst/>
            <a:cxnLst/>
            <a:rect l="l" t="t" r="r" b="b"/>
            <a:pathLst>
              <a:path w="1391920" h="353695">
                <a:moveTo>
                  <a:pt x="0" y="353568"/>
                </a:moveTo>
                <a:lnTo>
                  <a:pt x="1391412" y="353568"/>
                </a:lnTo>
                <a:lnTo>
                  <a:pt x="1391412" y="0"/>
                </a:lnTo>
                <a:lnTo>
                  <a:pt x="0" y="0"/>
                </a:lnTo>
                <a:lnTo>
                  <a:pt x="0" y="353568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7180580" y="1194435"/>
            <a:ext cx="219392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智能楼宇</a:t>
            </a:r>
            <a:endParaRPr sz="4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7381875" y="2388235"/>
            <a:ext cx="1638935" cy="25660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 defTabSz="914400" fontAlgn="auto">
              <a:lnSpc>
                <a:spcPct val="150000"/>
              </a:lnSpc>
              <a:spcBef>
                <a:spcPts val="4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</a:rPr>
              <a:t>智能门禁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 defTabSz="914400" fontAlgn="auto">
              <a:lnSpc>
                <a:spcPct val="150000"/>
              </a:lnSpc>
              <a:spcBef>
                <a:spcPts val="38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</a:rPr>
              <a:t>访客系统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 defTabSz="914400" fontAlgn="auto">
              <a:lnSpc>
                <a:spcPct val="15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</a:rPr>
              <a:t>智慧停车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 defTabSz="914400" fontAlgn="auto">
              <a:lnSpc>
                <a:spcPct val="15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</a:rPr>
              <a:t>智能能耗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 defTabSz="914400" fontAlgn="auto">
              <a:lnSpc>
                <a:spcPct val="15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2747645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pc="-5" dirty="0"/>
              <a:t>智能门禁</a:t>
            </a:r>
          </a:p>
        </p:txBody>
      </p:sp>
      <p:sp>
        <p:nvSpPr>
          <p:cNvPr id="3" name="object 3"/>
          <p:cNvSpPr/>
          <p:nvPr/>
        </p:nvSpPr>
        <p:spPr>
          <a:xfrm>
            <a:off x="8407907" y="2534411"/>
            <a:ext cx="1647825" cy="508000"/>
          </a:xfrm>
          <a:custGeom>
            <a:avLst/>
            <a:gdLst/>
            <a:ahLst/>
            <a:cxnLst/>
            <a:rect l="l" t="t" r="r" b="b"/>
            <a:pathLst>
              <a:path w="1647825" h="508000">
                <a:moveTo>
                  <a:pt x="0" y="507491"/>
                </a:moveTo>
                <a:lnTo>
                  <a:pt x="1647444" y="507491"/>
                </a:lnTo>
                <a:lnTo>
                  <a:pt x="1647444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solidFill>
            <a:srgbClr val="C5DF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43146" y="1699622"/>
            <a:ext cx="857678" cy="733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86800" y="1527047"/>
            <a:ext cx="1077468" cy="1077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6369" y="1637136"/>
            <a:ext cx="908950" cy="8664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25696" y="4038600"/>
            <a:ext cx="3154680" cy="554990"/>
          </a:xfrm>
          <a:custGeom>
            <a:avLst/>
            <a:gdLst/>
            <a:ahLst/>
            <a:cxnLst/>
            <a:rect l="l" t="t" r="r" b="b"/>
            <a:pathLst>
              <a:path w="3154679" h="554989">
                <a:moveTo>
                  <a:pt x="0" y="554736"/>
                </a:moveTo>
                <a:lnTo>
                  <a:pt x="3154679" y="554736"/>
                </a:lnTo>
                <a:lnTo>
                  <a:pt x="3154679" y="0"/>
                </a:lnTo>
                <a:lnTo>
                  <a:pt x="0" y="0"/>
                </a:lnTo>
                <a:lnTo>
                  <a:pt x="0" y="554736"/>
                </a:lnTo>
                <a:close/>
              </a:path>
            </a:pathLst>
          </a:custGeom>
          <a:solidFill>
            <a:srgbClr val="AEABAB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80376" y="4038600"/>
            <a:ext cx="3228340" cy="554990"/>
          </a:xfrm>
          <a:custGeom>
            <a:avLst/>
            <a:gdLst/>
            <a:ahLst/>
            <a:cxnLst/>
            <a:rect l="l" t="t" r="r" b="b"/>
            <a:pathLst>
              <a:path w="3228340" h="554989">
                <a:moveTo>
                  <a:pt x="0" y="554736"/>
                </a:moveTo>
                <a:lnTo>
                  <a:pt x="3227831" y="554736"/>
                </a:lnTo>
                <a:lnTo>
                  <a:pt x="3227831" y="0"/>
                </a:lnTo>
                <a:lnTo>
                  <a:pt x="0" y="0"/>
                </a:lnTo>
                <a:lnTo>
                  <a:pt x="0" y="554736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7863" y="4038600"/>
            <a:ext cx="3228340" cy="554990"/>
          </a:xfrm>
          <a:custGeom>
            <a:avLst/>
            <a:gdLst/>
            <a:ahLst/>
            <a:cxnLst/>
            <a:rect l="l" t="t" r="r" b="b"/>
            <a:pathLst>
              <a:path w="3228340" h="554989">
                <a:moveTo>
                  <a:pt x="0" y="554736"/>
                </a:moveTo>
                <a:lnTo>
                  <a:pt x="3227832" y="554736"/>
                </a:lnTo>
                <a:lnTo>
                  <a:pt x="3227832" y="0"/>
                </a:lnTo>
                <a:lnTo>
                  <a:pt x="0" y="0"/>
                </a:lnTo>
                <a:lnTo>
                  <a:pt x="0" y="554736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35645" y="4815966"/>
            <a:ext cx="269684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65">
              <a:lnSpc>
                <a:spcPct val="100000"/>
              </a:lnSpc>
              <a:spcBef>
                <a:spcPts val="100"/>
              </a:spcBef>
              <a:buChar char="·"/>
              <a:tabLst>
                <a:tab pos="106680" algn="l"/>
              </a:tabLst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支持员工/访客通过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或前台上 传人脸照片际相关的信息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buChar char="·"/>
              <a:tabLst>
                <a:tab pos="106680" algn="l"/>
              </a:tabLst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后台可通过管理员工及访客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开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门 权限、查看监控信息、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开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门数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 日志及时间点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09088" y="4442459"/>
            <a:ext cx="411530" cy="388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427" y="4469891"/>
            <a:ext cx="309880" cy="287020"/>
          </a:xfrm>
          <a:custGeom>
            <a:avLst/>
            <a:gdLst/>
            <a:ahLst/>
            <a:cxnLst/>
            <a:rect l="l" t="t" r="r" b="b"/>
            <a:pathLst>
              <a:path w="309880" h="287020">
                <a:moveTo>
                  <a:pt x="154686" y="0"/>
                </a:moveTo>
                <a:lnTo>
                  <a:pt x="105777" y="7303"/>
                </a:lnTo>
                <a:lnTo>
                  <a:pt x="63313" y="27639"/>
                </a:lnTo>
                <a:lnTo>
                  <a:pt x="29833" y="58649"/>
                </a:lnTo>
                <a:lnTo>
                  <a:pt x="7882" y="97974"/>
                </a:lnTo>
                <a:lnTo>
                  <a:pt x="0" y="143255"/>
                </a:lnTo>
                <a:lnTo>
                  <a:pt x="7882" y="188537"/>
                </a:lnTo>
                <a:lnTo>
                  <a:pt x="29833" y="227862"/>
                </a:lnTo>
                <a:lnTo>
                  <a:pt x="63313" y="258872"/>
                </a:lnTo>
                <a:lnTo>
                  <a:pt x="105777" y="279208"/>
                </a:lnTo>
                <a:lnTo>
                  <a:pt x="154686" y="286511"/>
                </a:lnTo>
                <a:lnTo>
                  <a:pt x="203594" y="279208"/>
                </a:lnTo>
                <a:lnTo>
                  <a:pt x="246058" y="258872"/>
                </a:lnTo>
                <a:lnTo>
                  <a:pt x="279538" y="227862"/>
                </a:lnTo>
                <a:lnTo>
                  <a:pt x="301489" y="188537"/>
                </a:lnTo>
                <a:lnTo>
                  <a:pt x="309372" y="143255"/>
                </a:lnTo>
                <a:lnTo>
                  <a:pt x="301489" y="97974"/>
                </a:lnTo>
                <a:lnTo>
                  <a:pt x="279538" y="58649"/>
                </a:lnTo>
                <a:lnTo>
                  <a:pt x="246058" y="27639"/>
                </a:lnTo>
                <a:lnTo>
                  <a:pt x="203594" y="7303"/>
                </a:lnTo>
                <a:lnTo>
                  <a:pt x="154686" y="0"/>
                </a:lnTo>
                <a:close/>
              </a:path>
            </a:pathLst>
          </a:custGeom>
          <a:solidFill>
            <a:srgbClr val="75AF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18632" y="4477499"/>
            <a:ext cx="411530" cy="387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71971" y="4504944"/>
            <a:ext cx="309880" cy="285115"/>
          </a:xfrm>
          <a:custGeom>
            <a:avLst/>
            <a:gdLst/>
            <a:ahLst/>
            <a:cxnLst/>
            <a:rect l="l" t="t" r="r" b="b"/>
            <a:pathLst>
              <a:path w="309879" h="285114">
                <a:moveTo>
                  <a:pt x="154686" y="0"/>
                </a:moveTo>
                <a:lnTo>
                  <a:pt x="105777" y="7260"/>
                </a:lnTo>
                <a:lnTo>
                  <a:pt x="63313" y="27480"/>
                </a:lnTo>
                <a:lnTo>
                  <a:pt x="29833" y="58320"/>
                </a:lnTo>
                <a:lnTo>
                  <a:pt x="7882" y="97438"/>
                </a:lnTo>
                <a:lnTo>
                  <a:pt x="0" y="142493"/>
                </a:lnTo>
                <a:lnTo>
                  <a:pt x="7882" y="187549"/>
                </a:lnTo>
                <a:lnTo>
                  <a:pt x="29833" y="226667"/>
                </a:lnTo>
                <a:lnTo>
                  <a:pt x="63313" y="257507"/>
                </a:lnTo>
                <a:lnTo>
                  <a:pt x="105777" y="277727"/>
                </a:lnTo>
                <a:lnTo>
                  <a:pt x="154686" y="284987"/>
                </a:lnTo>
                <a:lnTo>
                  <a:pt x="203594" y="277727"/>
                </a:lnTo>
                <a:lnTo>
                  <a:pt x="246058" y="257507"/>
                </a:lnTo>
                <a:lnTo>
                  <a:pt x="279538" y="226667"/>
                </a:lnTo>
                <a:lnTo>
                  <a:pt x="301489" y="187549"/>
                </a:lnTo>
                <a:lnTo>
                  <a:pt x="309372" y="142493"/>
                </a:lnTo>
                <a:lnTo>
                  <a:pt x="301489" y="97438"/>
                </a:lnTo>
                <a:lnTo>
                  <a:pt x="279538" y="58320"/>
                </a:lnTo>
                <a:lnTo>
                  <a:pt x="246058" y="27480"/>
                </a:lnTo>
                <a:lnTo>
                  <a:pt x="203594" y="7260"/>
                </a:lnTo>
                <a:lnTo>
                  <a:pt x="154686" y="0"/>
                </a:lnTo>
                <a:close/>
              </a:path>
            </a:pathLst>
          </a:custGeom>
          <a:solidFill>
            <a:srgbClr val="75AF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23604" y="4442459"/>
            <a:ext cx="411530" cy="388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76943" y="4469891"/>
            <a:ext cx="309880" cy="287020"/>
          </a:xfrm>
          <a:custGeom>
            <a:avLst/>
            <a:gdLst/>
            <a:ahLst/>
            <a:cxnLst/>
            <a:rect l="l" t="t" r="r" b="b"/>
            <a:pathLst>
              <a:path w="309879" h="287020">
                <a:moveTo>
                  <a:pt x="154685" y="0"/>
                </a:moveTo>
                <a:lnTo>
                  <a:pt x="105777" y="7303"/>
                </a:lnTo>
                <a:lnTo>
                  <a:pt x="63313" y="27639"/>
                </a:lnTo>
                <a:lnTo>
                  <a:pt x="29833" y="58649"/>
                </a:lnTo>
                <a:lnTo>
                  <a:pt x="7882" y="97974"/>
                </a:lnTo>
                <a:lnTo>
                  <a:pt x="0" y="143255"/>
                </a:lnTo>
                <a:lnTo>
                  <a:pt x="7882" y="188537"/>
                </a:lnTo>
                <a:lnTo>
                  <a:pt x="29833" y="227862"/>
                </a:lnTo>
                <a:lnTo>
                  <a:pt x="63313" y="258872"/>
                </a:lnTo>
                <a:lnTo>
                  <a:pt x="105777" y="279208"/>
                </a:lnTo>
                <a:lnTo>
                  <a:pt x="154685" y="286511"/>
                </a:lnTo>
                <a:lnTo>
                  <a:pt x="203594" y="279208"/>
                </a:lnTo>
                <a:lnTo>
                  <a:pt x="246058" y="258872"/>
                </a:lnTo>
                <a:lnTo>
                  <a:pt x="279538" y="227862"/>
                </a:lnTo>
                <a:lnTo>
                  <a:pt x="301489" y="188537"/>
                </a:lnTo>
                <a:lnTo>
                  <a:pt x="309372" y="143255"/>
                </a:lnTo>
                <a:lnTo>
                  <a:pt x="301489" y="97974"/>
                </a:lnTo>
                <a:lnTo>
                  <a:pt x="279538" y="58649"/>
                </a:lnTo>
                <a:lnTo>
                  <a:pt x="246058" y="27639"/>
                </a:lnTo>
                <a:lnTo>
                  <a:pt x="203594" y="7303"/>
                </a:lnTo>
                <a:lnTo>
                  <a:pt x="154685" y="0"/>
                </a:lnTo>
                <a:close/>
              </a:path>
            </a:pathLst>
          </a:custGeom>
          <a:solidFill>
            <a:srgbClr val="75AF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407907" y="2627502"/>
            <a:ext cx="16478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人脸识别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7580376" y="4184396"/>
            <a:ext cx="32283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人脸比对</a:t>
            </a: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+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活体检测</a:t>
            </a:r>
            <a:r>
              <a:rPr sz="1400" b="1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+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阿里</a:t>
            </a:r>
            <a:r>
              <a:rPr sz="1400" b="1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云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服务器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5364" y="3549396"/>
            <a:ext cx="2733040" cy="489584"/>
          </a:xfrm>
          <a:prstGeom prst="rect">
            <a:avLst/>
          </a:prstGeom>
          <a:solidFill>
            <a:srgbClr val="538235"/>
          </a:solidFill>
        </p:spPr>
        <p:txBody>
          <a:bodyPr vert="horz" wrap="square" lIns="0" tIns="58419" rIns="0" bIns="0" rtlCol="0">
            <a:spAutoFit/>
          </a:bodyPr>
          <a:lstStyle/>
          <a:p>
            <a:pPr marR="635" algn="ctr">
              <a:lnSpc>
                <a:spcPts val="1595"/>
              </a:lnSpc>
              <a:spcBef>
                <a:spcPts val="460"/>
              </a:spcBef>
            </a:pP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亿次人脸验证+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R="1270" algn="ctr">
              <a:lnSpc>
                <a:spcPts val="1595"/>
              </a:lnSpc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千万次攻击成功防御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81771" y="3041904"/>
            <a:ext cx="2299970" cy="508000"/>
          </a:xfrm>
          <a:prstGeom prst="rect">
            <a:avLst/>
          </a:prstGeom>
          <a:solidFill>
            <a:srgbClr val="A9D18E"/>
          </a:solidFill>
        </p:spPr>
        <p:txBody>
          <a:bodyPr vert="horz" wrap="square" lIns="0" tIns="14732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116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完善技术团队支持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34940" y="2534411"/>
            <a:ext cx="1647825" cy="508000"/>
          </a:xfrm>
          <a:prstGeom prst="rect">
            <a:avLst/>
          </a:prstGeom>
          <a:solidFill>
            <a:srgbClr val="F5F5F5">
              <a:alpha val="59999"/>
            </a:srgbClr>
          </a:solidFill>
        </p:spPr>
        <p:txBody>
          <a:bodyPr vert="horz" wrap="square" lIns="0" tIns="10604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83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二维码开门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92396" y="3549396"/>
            <a:ext cx="2733040" cy="489584"/>
          </a:xfrm>
          <a:prstGeom prst="rect">
            <a:avLst/>
          </a:prstGeom>
          <a:solidFill>
            <a:srgbClr val="AEABAB">
              <a:alpha val="63920"/>
            </a:srgbClr>
          </a:solidFill>
        </p:spPr>
        <p:txBody>
          <a:bodyPr vert="horz" wrap="square" lIns="0" tIns="82550" rIns="0" bIns="0" rtlCol="0">
            <a:spAutoFit/>
          </a:bodyPr>
          <a:lstStyle/>
          <a:p>
            <a:pPr marL="756285" marR="274955" indent="-445135">
              <a:lnSpc>
                <a:spcPts val="1510"/>
              </a:lnSpc>
              <a:spcBef>
                <a:spcPts val="65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已成功服务千个项目，</a:t>
            </a:r>
            <a:r>
              <a:rPr sz="1400" b="1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服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务 客户超千万人次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08803" y="3041904"/>
            <a:ext cx="2299970" cy="508000"/>
          </a:xfrm>
          <a:prstGeom prst="rect">
            <a:avLst/>
          </a:prstGeom>
          <a:solidFill>
            <a:srgbClr val="F0EFEF">
              <a:alpha val="67842"/>
            </a:srgbClr>
          </a:solidFill>
        </p:spPr>
        <p:txBody>
          <a:bodyPr vert="horz" wrap="square" lIns="0" tIns="147320" rIns="0" bIns="0" rtlCol="0">
            <a:spAutoFit/>
          </a:bodyPr>
          <a:lstStyle/>
          <a:p>
            <a:pPr marL="430530">
              <a:lnSpc>
                <a:spcPct val="100000"/>
              </a:lnSpc>
              <a:spcBef>
                <a:spcPts val="116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完善技术团队支持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51304" y="2534411"/>
            <a:ext cx="1647825" cy="50800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10604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83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蓝牙开门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08760" y="3549396"/>
            <a:ext cx="2734310" cy="489584"/>
          </a:xfrm>
          <a:prstGeom prst="rect">
            <a:avLst/>
          </a:prstGeom>
          <a:solidFill>
            <a:srgbClr val="2D75B6">
              <a:alpha val="61959"/>
            </a:srgbClr>
          </a:solidFill>
        </p:spPr>
        <p:txBody>
          <a:bodyPr vert="horz" wrap="square" lIns="0" tIns="82550" rIns="0" bIns="0" rtlCol="0">
            <a:spAutoFit/>
          </a:bodyPr>
          <a:lstStyle/>
          <a:p>
            <a:pPr marL="756920" marR="275590" indent="-445135">
              <a:lnSpc>
                <a:spcPts val="1510"/>
              </a:lnSpc>
              <a:spcBef>
                <a:spcPts val="65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已成功服务千个项目，</a:t>
            </a:r>
            <a:r>
              <a:rPr sz="1400" b="1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服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务 客户超千万人次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26692" y="3041904"/>
            <a:ext cx="2298700" cy="508000"/>
          </a:xfrm>
          <a:prstGeom prst="rect">
            <a:avLst/>
          </a:prstGeom>
          <a:solidFill>
            <a:srgbClr val="2D75B6">
              <a:alpha val="47058"/>
            </a:srgbClr>
          </a:solidFill>
        </p:spPr>
        <p:txBody>
          <a:bodyPr vert="horz" wrap="square" lIns="0" tIns="147320" rIns="0" bIns="0" rtlCol="0">
            <a:spAutoFit/>
          </a:bodyPr>
          <a:lstStyle/>
          <a:p>
            <a:pPr marL="429260">
              <a:lnSpc>
                <a:spcPct val="100000"/>
              </a:lnSpc>
              <a:spcBef>
                <a:spcPts val="116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完善技术团队支持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19555" y="4815966"/>
            <a:ext cx="19030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indent="-94615">
              <a:lnSpc>
                <a:spcPct val="100000"/>
              </a:lnSpc>
              <a:spcBef>
                <a:spcPts val="100"/>
              </a:spcBef>
              <a:buChar char="·"/>
              <a:tabLst>
                <a:tab pos="106680" algn="l"/>
              </a:tabLst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支持离线、摇一摇开门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06680" indent="-94615">
              <a:lnSpc>
                <a:spcPct val="100000"/>
              </a:lnSpc>
              <a:spcBef>
                <a:spcPts val="5"/>
              </a:spcBef>
              <a:buChar char="·"/>
              <a:tabLst>
                <a:tab pos="106680" algn="l"/>
              </a:tabLst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支持云端自动授权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06680" indent="-94615">
              <a:lnSpc>
                <a:spcPct val="100000"/>
              </a:lnSpc>
              <a:buChar char="·"/>
              <a:tabLst>
                <a:tab pos="106680" algn="l"/>
              </a:tabLst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双重加密，保障安全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39817" y="4782058"/>
            <a:ext cx="268097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·"/>
              <a:tabLst>
                <a:tab pos="106680" algn="l"/>
              </a:tabLst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支持门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禁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/AP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离线开门、单一二 维码出行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06680" indent="-94615">
              <a:lnSpc>
                <a:spcPct val="100000"/>
              </a:lnSpc>
              <a:buChar char="·"/>
              <a:tabLst>
                <a:tab pos="106680" algn="l"/>
              </a:tabLst>
            </a:pP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支持云端自动授权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06680" indent="-94615">
              <a:lnSpc>
                <a:spcPct val="100000"/>
              </a:lnSpc>
              <a:spcBef>
                <a:spcPts val="5"/>
              </a:spcBef>
              <a:buChar char="·"/>
              <a:tabLst>
                <a:tab pos="106680" algn="l"/>
              </a:tabLst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二维码防截图功能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06680" indent="-94615">
              <a:lnSpc>
                <a:spcPct val="100000"/>
              </a:lnSpc>
              <a:buChar char="·"/>
              <a:tabLst>
                <a:tab pos="106680" algn="l"/>
              </a:tabLst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双重加密，保障安全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524" y="804748"/>
            <a:ext cx="3911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安全稳定、使用便捷、市场应用性广泛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2135"/>
            <a:ext cx="3102610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访客系统</a:t>
            </a:r>
          </a:p>
        </p:txBody>
      </p:sp>
      <p:sp>
        <p:nvSpPr>
          <p:cNvPr id="3" name="object 3"/>
          <p:cNvSpPr/>
          <p:nvPr/>
        </p:nvSpPr>
        <p:spPr>
          <a:xfrm>
            <a:off x="303293" y="2869692"/>
            <a:ext cx="765021" cy="804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2019" y="1717548"/>
            <a:ext cx="1811020" cy="391795"/>
          </a:xfrm>
          <a:custGeom>
            <a:avLst/>
            <a:gdLst/>
            <a:ahLst/>
            <a:cxnLst/>
            <a:rect l="l" t="t" r="r" b="b"/>
            <a:pathLst>
              <a:path w="1811020" h="391794">
                <a:moveTo>
                  <a:pt x="1745234" y="0"/>
                </a:moveTo>
                <a:lnTo>
                  <a:pt x="65278" y="0"/>
                </a:lnTo>
                <a:lnTo>
                  <a:pt x="39867" y="5127"/>
                </a:lnTo>
                <a:lnTo>
                  <a:pt x="19118" y="19113"/>
                </a:lnTo>
                <a:lnTo>
                  <a:pt x="5129" y="39862"/>
                </a:lnTo>
                <a:lnTo>
                  <a:pt x="0" y="65277"/>
                </a:lnTo>
                <a:lnTo>
                  <a:pt x="0" y="326389"/>
                </a:lnTo>
                <a:lnTo>
                  <a:pt x="5129" y="351805"/>
                </a:lnTo>
                <a:lnTo>
                  <a:pt x="19118" y="372554"/>
                </a:lnTo>
                <a:lnTo>
                  <a:pt x="39867" y="386540"/>
                </a:lnTo>
                <a:lnTo>
                  <a:pt x="65278" y="391667"/>
                </a:lnTo>
                <a:lnTo>
                  <a:pt x="1745234" y="391667"/>
                </a:lnTo>
                <a:lnTo>
                  <a:pt x="1770649" y="386540"/>
                </a:lnTo>
                <a:lnTo>
                  <a:pt x="1791398" y="372554"/>
                </a:lnTo>
                <a:lnTo>
                  <a:pt x="1805384" y="351805"/>
                </a:lnTo>
                <a:lnTo>
                  <a:pt x="1810512" y="326389"/>
                </a:lnTo>
                <a:lnTo>
                  <a:pt x="1810512" y="65277"/>
                </a:lnTo>
                <a:lnTo>
                  <a:pt x="1805384" y="39862"/>
                </a:lnTo>
                <a:lnTo>
                  <a:pt x="1791398" y="19113"/>
                </a:lnTo>
                <a:lnTo>
                  <a:pt x="1770649" y="5127"/>
                </a:lnTo>
                <a:lnTo>
                  <a:pt x="174523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51052" y="1630119"/>
            <a:ext cx="1554480" cy="72898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企业访客系统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540" algn="ctr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企业内部使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84207" y="1717548"/>
            <a:ext cx="1818639" cy="391795"/>
          </a:xfrm>
          <a:custGeom>
            <a:avLst/>
            <a:gdLst/>
            <a:ahLst/>
            <a:cxnLst/>
            <a:rect l="l" t="t" r="r" b="b"/>
            <a:pathLst>
              <a:path w="1818640" h="391794">
                <a:moveTo>
                  <a:pt x="1752853" y="0"/>
                </a:moveTo>
                <a:lnTo>
                  <a:pt x="65277" y="0"/>
                </a:lnTo>
                <a:lnTo>
                  <a:pt x="39862" y="5127"/>
                </a:lnTo>
                <a:lnTo>
                  <a:pt x="19113" y="19113"/>
                </a:lnTo>
                <a:lnTo>
                  <a:pt x="5127" y="39862"/>
                </a:lnTo>
                <a:lnTo>
                  <a:pt x="0" y="65277"/>
                </a:lnTo>
                <a:lnTo>
                  <a:pt x="0" y="326389"/>
                </a:lnTo>
                <a:lnTo>
                  <a:pt x="5127" y="351805"/>
                </a:lnTo>
                <a:lnTo>
                  <a:pt x="19113" y="372554"/>
                </a:lnTo>
                <a:lnTo>
                  <a:pt x="39862" y="386540"/>
                </a:lnTo>
                <a:lnTo>
                  <a:pt x="65277" y="391667"/>
                </a:lnTo>
                <a:lnTo>
                  <a:pt x="1752853" y="391667"/>
                </a:lnTo>
                <a:lnTo>
                  <a:pt x="1778269" y="386540"/>
                </a:lnTo>
                <a:lnTo>
                  <a:pt x="1799018" y="372554"/>
                </a:lnTo>
                <a:lnTo>
                  <a:pt x="1813004" y="351805"/>
                </a:lnTo>
                <a:lnTo>
                  <a:pt x="1818132" y="326389"/>
                </a:lnTo>
                <a:lnTo>
                  <a:pt x="1818132" y="65277"/>
                </a:lnTo>
                <a:lnTo>
                  <a:pt x="1813004" y="39862"/>
                </a:lnTo>
                <a:lnTo>
                  <a:pt x="1799018" y="19113"/>
                </a:lnTo>
                <a:lnTo>
                  <a:pt x="1778269" y="5127"/>
                </a:lnTo>
                <a:lnTo>
                  <a:pt x="175285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19081" y="1627612"/>
            <a:ext cx="1553210" cy="73152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园区访客系统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94615">
              <a:lnSpc>
                <a:spcPct val="100000"/>
              </a:lnSpc>
              <a:spcBef>
                <a:spcPts val="605"/>
              </a:spcBef>
            </a:pP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园区管理方使用)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31592" y="1859533"/>
            <a:ext cx="6336665" cy="109220"/>
          </a:xfrm>
          <a:custGeom>
            <a:avLst/>
            <a:gdLst/>
            <a:ahLst/>
            <a:cxnLst/>
            <a:rect l="l" t="t" r="r" b="b"/>
            <a:pathLst>
              <a:path w="6336665" h="109219">
                <a:moveTo>
                  <a:pt x="6248146" y="5461"/>
                </a:moveTo>
                <a:lnTo>
                  <a:pt x="6244208" y="6476"/>
                </a:lnTo>
                <a:lnTo>
                  <a:pt x="6240653" y="12573"/>
                </a:lnTo>
                <a:lnTo>
                  <a:pt x="6241668" y="16510"/>
                </a:lnTo>
                <a:lnTo>
                  <a:pt x="6300633" y="50905"/>
                </a:lnTo>
                <a:lnTo>
                  <a:pt x="6324091" y="50926"/>
                </a:lnTo>
                <a:lnTo>
                  <a:pt x="6324091" y="63626"/>
                </a:lnTo>
                <a:lnTo>
                  <a:pt x="6300577" y="63626"/>
                </a:lnTo>
                <a:lnTo>
                  <a:pt x="6244589" y="96138"/>
                </a:lnTo>
                <a:lnTo>
                  <a:pt x="6241668" y="97916"/>
                </a:lnTo>
                <a:lnTo>
                  <a:pt x="6240653" y="101853"/>
                </a:lnTo>
                <a:lnTo>
                  <a:pt x="6242304" y="104901"/>
                </a:lnTo>
                <a:lnTo>
                  <a:pt x="6244082" y="107823"/>
                </a:lnTo>
                <a:lnTo>
                  <a:pt x="6248018" y="108838"/>
                </a:lnTo>
                <a:lnTo>
                  <a:pt x="6251066" y="107187"/>
                </a:lnTo>
                <a:lnTo>
                  <a:pt x="6325774" y="63626"/>
                </a:lnTo>
                <a:lnTo>
                  <a:pt x="6324091" y="63626"/>
                </a:lnTo>
                <a:lnTo>
                  <a:pt x="6325811" y="63605"/>
                </a:lnTo>
                <a:lnTo>
                  <a:pt x="6336664" y="57276"/>
                </a:lnTo>
                <a:lnTo>
                  <a:pt x="6248146" y="5461"/>
                </a:lnTo>
                <a:close/>
              </a:path>
              <a:path w="6336665" h="109219">
                <a:moveTo>
                  <a:pt x="88645" y="0"/>
                </a:moveTo>
                <a:lnTo>
                  <a:pt x="85597" y="1650"/>
                </a:lnTo>
                <a:lnTo>
                  <a:pt x="0" y="51562"/>
                </a:lnTo>
                <a:lnTo>
                  <a:pt x="88518" y="103377"/>
                </a:lnTo>
                <a:lnTo>
                  <a:pt x="92456" y="102362"/>
                </a:lnTo>
                <a:lnTo>
                  <a:pt x="96012" y="96265"/>
                </a:lnTo>
                <a:lnTo>
                  <a:pt x="94995" y="92328"/>
                </a:lnTo>
                <a:lnTo>
                  <a:pt x="36031" y="57933"/>
                </a:lnTo>
                <a:lnTo>
                  <a:pt x="12700" y="57912"/>
                </a:lnTo>
                <a:lnTo>
                  <a:pt x="12700" y="45212"/>
                </a:lnTo>
                <a:lnTo>
                  <a:pt x="36051" y="45212"/>
                </a:lnTo>
                <a:lnTo>
                  <a:pt x="94995" y="10921"/>
                </a:lnTo>
                <a:lnTo>
                  <a:pt x="96012" y="6985"/>
                </a:lnTo>
                <a:lnTo>
                  <a:pt x="94360" y="3937"/>
                </a:lnTo>
                <a:lnTo>
                  <a:pt x="92582" y="1015"/>
                </a:lnTo>
                <a:lnTo>
                  <a:pt x="88645" y="0"/>
                </a:lnTo>
                <a:close/>
              </a:path>
              <a:path w="6336665" h="109219">
                <a:moveTo>
                  <a:pt x="6311534" y="57264"/>
                </a:moveTo>
                <a:lnTo>
                  <a:pt x="6300614" y="63605"/>
                </a:lnTo>
                <a:lnTo>
                  <a:pt x="6324091" y="63626"/>
                </a:lnTo>
                <a:lnTo>
                  <a:pt x="6324091" y="62737"/>
                </a:lnTo>
                <a:lnTo>
                  <a:pt x="6320916" y="62737"/>
                </a:lnTo>
                <a:lnTo>
                  <a:pt x="6311534" y="57264"/>
                </a:lnTo>
                <a:close/>
              </a:path>
              <a:path w="6336665" h="109219">
                <a:moveTo>
                  <a:pt x="36014" y="45233"/>
                </a:moveTo>
                <a:lnTo>
                  <a:pt x="25122" y="51569"/>
                </a:lnTo>
                <a:lnTo>
                  <a:pt x="36031" y="57933"/>
                </a:lnTo>
                <a:lnTo>
                  <a:pt x="6300614" y="63605"/>
                </a:lnTo>
                <a:lnTo>
                  <a:pt x="6311534" y="57264"/>
                </a:lnTo>
                <a:lnTo>
                  <a:pt x="6300633" y="50905"/>
                </a:lnTo>
                <a:lnTo>
                  <a:pt x="36014" y="45233"/>
                </a:lnTo>
                <a:close/>
              </a:path>
              <a:path w="6336665" h="109219">
                <a:moveTo>
                  <a:pt x="6320916" y="51815"/>
                </a:moveTo>
                <a:lnTo>
                  <a:pt x="6311534" y="57264"/>
                </a:lnTo>
                <a:lnTo>
                  <a:pt x="6320916" y="62737"/>
                </a:lnTo>
                <a:lnTo>
                  <a:pt x="6320916" y="51815"/>
                </a:lnTo>
                <a:close/>
              </a:path>
              <a:path w="6336665" h="109219">
                <a:moveTo>
                  <a:pt x="6324091" y="51815"/>
                </a:moveTo>
                <a:lnTo>
                  <a:pt x="6320916" y="51815"/>
                </a:lnTo>
                <a:lnTo>
                  <a:pt x="6320916" y="62737"/>
                </a:lnTo>
                <a:lnTo>
                  <a:pt x="6324091" y="62737"/>
                </a:lnTo>
                <a:lnTo>
                  <a:pt x="6324091" y="51815"/>
                </a:lnTo>
                <a:close/>
              </a:path>
              <a:path w="6336665" h="109219">
                <a:moveTo>
                  <a:pt x="12700" y="45212"/>
                </a:moveTo>
                <a:lnTo>
                  <a:pt x="12700" y="57912"/>
                </a:lnTo>
                <a:lnTo>
                  <a:pt x="36031" y="57933"/>
                </a:lnTo>
                <a:lnTo>
                  <a:pt x="34471" y="57023"/>
                </a:lnTo>
                <a:lnTo>
                  <a:pt x="15747" y="57023"/>
                </a:lnTo>
                <a:lnTo>
                  <a:pt x="15747" y="46100"/>
                </a:lnTo>
                <a:lnTo>
                  <a:pt x="34523" y="46100"/>
                </a:lnTo>
                <a:lnTo>
                  <a:pt x="36014" y="45233"/>
                </a:lnTo>
                <a:lnTo>
                  <a:pt x="12700" y="45212"/>
                </a:lnTo>
                <a:close/>
              </a:path>
              <a:path w="6336665" h="109219">
                <a:moveTo>
                  <a:pt x="6300633" y="50905"/>
                </a:moveTo>
                <a:lnTo>
                  <a:pt x="6311534" y="57264"/>
                </a:lnTo>
                <a:lnTo>
                  <a:pt x="6320916" y="51815"/>
                </a:lnTo>
                <a:lnTo>
                  <a:pt x="6324091" y="51815"/>
                </a:lnTo>
                <a:lnTo>
                  <a:pt x="6324091" y="50926"/>
                </a:lnTo>
                <a:lnTo>
                  <a:pt x="6300633" y="50905"/>
                </a:lnTo>
                <a:close/>
              </a:path>
              <a:path w="6336665" h="109219">
                <a:moveTo>
                  <a:pt x="15747" y="46100"/>
                </a:moveTo>
                <a:lnTo>
                  <a:pt x="15747" y="57023"/>
                </a:lnTo>
                <a:lnTo>
                  <a:pt x="25122" y="51569"/>
                </a:lnTo>
                <a:lnTo>
                  <a:pt x="15747" y="46100"/>
                </a:lnTo>
                <a:close/>
              </a:path>
              <a:path w="6336665" h="109219">
                <a:moveTo>
                  <a:pt x="25122" y="51569"/>
                </a:moveTo>
                <a:lnTo>
                  <a:pt x="15747" y="57023"/>
                </a:lnTo>
                <a:lnTo>
                  <a:pt x="34471" y="57023"/>
                </a:lnTo>
                <a:lnTo>
                  <a:pt x="25122" y="51569"/>
                </a:lnTo>
                <a:close/>
              </a:path>
              <a:path w="6336665" h="109219">
                <a:moveTo>
                  <a:pt x="34523" y="46100"/>
                </a:moveTo>
                <a:lnTo>
                  <a:pt x="15747" y="46100"/>
                </a:lnTo>
                <a:lnTo>
                  <a:pt x="25122" y="51569"/>
                </a:lnTo>
                <a:lnTo>
                  <a:pt x="34523" y="46100"/>
                </a:lnTo>
                <a:close/>
              </a:path>
              <a:path w="6336665" h="109219">
                <a:moveTo>
                  <a:pt x="36051" y="45212"/>
                </a:moveTo>
                <a:lnTo>
                  <a:pt x="12700" y="45212"/>
                </a:lnTo>
                <a:lnTo>
                  <a:pt x="36014" y="45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92292" y="1476247"/>
            <a:ext cx="9398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互相协同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独立运行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14272" y="3093720"/>
            <a:ext cx="1583690" cy="356870"/>
          </a:xfrm>
          <a:custGeom>
            <a:avLst/>
            <a:gdLst/>
            <a:ahLst/>
            <a:cxnLst/>
            <a:rect l="l" t="t" r="r" b="b"/>
            <a:pathLst>
              <a:path w="1583689" h="356870">
                <a:moveTo>
                  <a:pt x="1524000" y="0"/>
                </a:moveTo>
                <a:lnTo>
                  <a:pt x="59436" y="0"/>
                </a:lnTo>
                <a:lnTo>
                  <a:pt x="36325" y="4679"/>
                </a:lnTo>
                <a:lnTo>
                  <a:pt x="17430" y="17430"/>
                </a:lnTo>
                <a:lnTo>
                  <a:pt x="4679" y="36325"/>
                </a:lnTo>
                <a:lnTo>
                  <a:pt x="0" y="59435"/>
                </a:lnTo>
                <a:lnTo>
                  <a:pt x="0" y="297179"/>
                </a:lnTo>
                <a:lnTo>
                  <a:pt x="4679" y="320290"/>
                </a:lnTo>
                <a:lnTo>
                  <a:pt x="17430" y="339185"/>
                </a:lnTo>
                <a:lnTo>
                  <a:pt x="36325" y="351936"/>
                </a:lnTo>
                <a:lnTo>
                  <a:pt x="59436" y="356615"/>
                </a:lnTo>
                <a:lnTo>
                  <a:pt x="1524000" y="356615"/>
                </a:lnTo>
                <a:lnTo>
                  <a:pt x="1547110" y="351936"/>
                </a:lnTo>
                <a:lnTo>
                  <a:pt x="1566005" y="339185"/>
                </a:lnTo>
                <a:lnTo>
                  <a:pt x="1578756" y="320290"/>
                </a:lnTo>
                <a:lnTo>
                  <a:pt x="1583436" y="297179"/>
                </a:lnTo>
                <a:lnTo>
                  <a:pt x="1583436" y="59435"/>
                </a:lnTo>
                <a:lnTo>
                  <a:pt x="1578756" y="36325"/>
                </a:lnTo>
                <a:lnTo>
                  <a:pt x="1566005" y="17430"/>
                </a:lnTo>
                <a:lnTo>
                  <a:pt x="1547110" y="4679"/>
                </a:lnTo>
                <a:lnTo>
                  <a:pt x="152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2967" y="3093720"/>
            <a:ext cx="1584960" cy="356870"/>
          </a:xfrm>
          <a:custGeom>
            <a:avLst/>
            <a:gdLst/>
            <a:ahLst/>
            <a:cxnLst/>
            <a:rect l="l" t="t" r="r" b="b"/>
            <a:pathLst>
              <a:path w="1584960" h="356870">
                <a:moveTo>
                  <a:pt x="1525523" y="0"/>
                </a:moveTo>
                <a:lnTo>
                  <a:pt x="59436" y="0"/>
                </a:lnTo>
                <a:lnTo>
                  <a:pt x="36325" y="4679"/>
                </a:lnTo>
                <a:lnTo>
                  <a:pt x="17430" y="17430"/>
                </a:lnTo>
                <a:lnTo>
                  <a:pt x="4679" y="36325"/>
                </a:lnTo>
                <a:lnTo>
                  <a:pt x="0" y="59435"/>
                </a:lnTo>
                <a:lnTo>
                  <a:pt x="0" y="297179"/>
                </a:lnTo>
                <a:lnTo>
                  <a:pt x="4679" y="320290"/>
                </a:lnTo>
                <a:lnTo>
                  <a:pt x="17430" y="339185"/>
                </a:lnTo>
                <a:lnTo>
                  <a:pt x="36325" y="351936"/>
                </a:lnTo>
                <a:lnTo>
                  <a:pt x="59436" y="356615"/>
                </a:lnTo>
                <a:lnTo>
                  <a:pt x="1525523" y="356615"/>
                </a:lnTo>
                <a:lnTo>
                  <a:pt x="1548634" y="351936"/>
                </a:lnTo>
                <a:lnTo>
                  <a:pt x="1567529" y="339185"/>
                </a:lnTo>
                <a:lnTo>
                  <a:pt x="1580280" y="320290"/>
                </a:lnTo>
                <a:lnTo>
                  <a:pt x="1584959" y="297179"/>
                </a:lnTo>
                <a:lnTo>
                  <a:pt x="1584959" y="59435"/>
                </a:lnTo>
                <a:lnTo>
                  <a:pt x="1580280" y="36325"/>
                </a:lnTo>
                <a:lnTo>
                  <a:pt x="1567529" y="17430"/>
                </a:lnTo>
                <a:lnTo>
                  <a:pt x="1548634" y="4679"/>
                </a:lnTo>
                <a:lnTo>
                  <a:pt x="152552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3188" y="3093720"/>
            <a:ext cx="1583690" cy="356870"/>
          </a:xfrm>
          <a:custGeom>
            <a:avLst/>
            <a:gdLst/>
            <a:ahLst/>
            <a:cxnLst/>
            <a:rect l="l" t="t" r="r" b="b"/>
            <a:pathLst>
              <a:path w="1583690" h="356870">
                <a:moveTo>
                  <a:pt x="1524000" y="0"/>
                </a:moveTo>
                <a:lnTo>
                  <a:pt x="59436" y="0"/>
                </a:lnTo>
                <a:lnTo>
                  <a:pt x="36325" y="4679"/>
                </a:lnTo>
                <a:lnTo>
                  <a:pt x="17430" y="17430"/>
                </a:lnTo>
                <a:lnTo>
                  <a:pt x="4679" y="36325"/>
                </a:lnTo>
                <a:lnTo>
                  <a:pt x="0" y="59435"/>
                </a:lnTo>
                <a:lnTo>
                  <a:pt x="0" y="297179"/>
                </a:lnTo>
                <a:lnTo>
                  <a:pt x="4679" y="320290"/>
                </a:lnTo>
                <a:lnTo>
                  <a:pt x="17430" y="339185"/>
                </a:lnTo>
                <a:lnTo>
                  <a:pt x="36325" y="351936"/>
                </a:lnTo>
                <a:lnTo>
                  <a:pt x="59436" y="356615"/>
                </a:lnTo>
                <a:lnTo>
                  <a:pt x="1524000" y="356615"/>
                </a:lnTo>
                <a:lnTo>
                  <a:pt x="1547110" y="351936"/>
                </a:lnTo>
                <a:lnTo>
                  <a:pt x="1566005" y="339185"/>
                </a:lnTo>
                <a:lnTo>
                  <a:pt x="1578756" y="320290"/>
                </a:lnTo>
                <a:lnTo>
                  <a:pt x="1583436" y="297179"/>
                </a:lnTo>
                <a:lnTo>
                  <a:pt x="1583436" y="59435"/>
                </a:lnTo>
                <a:lnTo>
                  <a:pt x="1578756" y="36325"/>
                </a:lnTo>
                <a:lnTo>
                  <a:pt x="1566005" y="17430"/>
                </a:lnTo>
                <a:lnTo>
                  <a:pt x="1547110" y="4679"/>
                </a:lnTo>
                <a:lnTo>
                  <a:pt x="152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5268" y="4629911"/>
            <a:ext cx="791355" cy="911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14272" y="4713732"/>
            <a:ext cx="1583690" cy="356870"/>
          </a:xfrm>
          <a:custGeom>
            <a:avLst/>
            <a:gdLst/>
            <a:ahLst/>
            <a:cxnLst/>
            <a:rect l="l" t="t" r="r" b="b"/>
            <a:pathLst>
              <a:path w="1583689" h="356870">
                <a:moveTo>
                  <a:pt x="1524000" y="0"/>
                </a:moveTo>
                <a:lnTo>
                  <a:pt x="59436" y="0"/>
                </a:lnTo>
                <a:lnTo>
                  <a:pt x="36325" y="4679"/>
                </a:lnTo>
                <a:lnTo>
                  <a:pt x="17430" y="17430"/>
                </a:lnTo>
                <a:lnTo>
                  <a:pt x="4679" y="36325"/>
                </a:lnTo>
                <a:lnTo>
                  <a:pt x="0" y="59436"/>
                </a:lnTo>
                <a:lnTo>
                  <a:pt x="0" y="297180"/>
                </a:lnTo>
                <a:lnTo>
                  <a:pt x="4679" y="320290"/>
                </a:lnTo>
                <a:lnTo>
                  <a:pt x="17430" y="339185"/>
                </a:lnTo>
                <a:lnTo>
                  <a:pt x="36325" y="351936"/>
                </a:lnTo>
                <a:lnTo>
                  <a:pt x="59436" y="356616"/>
                </a:lnTo>
                <a:lnTo>
                  <a:pt x="1524000" y="356616"/>
                </a:lnTo>
                <a:lnTo>
                  <a:pt x="1547110" y="351936"/>
                </a:lnTo>
                <a:lnTo>
                  <a:pt x="1566005" y="339185"/>
                </a:lnTo>
                <a:lnTo>
                  <a:pt x="1578756" y="320290"/>
                </a:lnTo>
                <a:lnTo>
                  <a:pt x="1583436" y="297180"/>
                </a:lnTo>
                <a:lnTo>
                  <a:pt x="1583436" y="59436"/>
                </a:lnTo>
                <a:lnTo>
                  <a:pt x="1578756" y="36325"/>
                </a:lnTo>
                <a:lnTo>
                  <a:pt x="1566005" y="17430"/>
                </a:lnTo>
                <a:lnTo>
                  <a:pt x="1547110" y="4679"/>
                </a:lnTo>
                <a:lnTo>
                  <a:pt x="152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62300" y="4421123"/>
            <a:ext cx="1853564" cy="664845"/>
          </a:xfrm>
          <a:custGeom>
            <a:avLst/>
            <a:gdLst/>
            <a:ahLst/>
            <a:cxnLst/>
            <a:rect l="l" t="t" r="r" b="b"/>
            <a:pathLst>
              <a:path w="1853564" h="664845">
                <a:moveTo>
                  <a:pt x="1742439" y="0"/>
                </a:moveTo>
                <a:lnTo>
                  <a:pt x="110744" y="0"/>
                </a:lnTo>
                <a:lnTo>
                  <a:pt x="67615" y="8695"/>
                </a:lnTo>
                <a:lnTo>
                  <a:pt x="32416" y="32416"/>
                </a:lnTo>
                <a:lnTo>
                  <a:pt x="8695" y="67615"/>
                </a:lnTo>
                <a:lnTo>
                  <a:pt x="0" y="110743"/>
                </a:lnTo>
                <a:lnTo>
                  <a:pt x="0" y="553719"/>
                </a:lnTo>
                <a:lnTo>
                  <a:pt x="8695" y="596848"/>
                </a:lnTo>
                <a:lnTo>
                  <a:pt x="32416" y="632047"/>
                </a:lnTo>
                <a:lnTo>
                  <a:pt x="67615" y="655768"/>
                </a:lnTo>
                <a:lnTo>
                  <a:pt x="110744" y="664463"/>
                </a:lnTo>
                <a:lnTo>
                  <a:pt x="1742439" y="664463"/>
                </a:lnTo>
                <a:lnTo>
                  <a:pt x="1785568" y="655768"/>
                </a:lnTo>
                <a:lnTo>
                  <a:pt x="1820767" y="632047"/>
                </a:lnTo>
                <a:lnTo>
                  <a:pt x="1844488" y="596848"/>
                </a:lnTo>
                <a:lnTo>
                  <a:pt x="1853184" y="553719"/>
                </a:lnTo>
                <a:lnTo>
                  <a:pt x="1853184" y="110743"/>
                </a:lnTo>
                <a:lnTo>
                  <a:pt x="1844488" y="67615"/>
                </a:lnTo>
                <a:lnTo>
                  <a:pt x="1820767" y="32416"/>
                </a:lnTo>
                <a:lnTo>
                  <a:pt x="1785568" y="8695"/>
                </a:lnTo>
                <a:lnTo>
                  <a:pt x="1742439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80076" y="4713732"/>
            <a:ext cx="1583690" cy="358140"/>
          </a:xfrm>
          <a:custGeom>
            <a:avLst/>
            <a:gdLst/>
            <a:ahLst/>
            <a:cxnLst/>
            <a:rect l="l" t="t" r="r" b="b"/>
            <a:pathLst>
              <a:path w="1583690" h="358139">
                <a:moveTo>
                  <a:pt x="1523746" y="0"/>
                </a:moveTo>
                <a:lnTo>
                  <a:pt x="59689" y="0"/>
                </a:lnTo>
                <a:lnTo>
                  <a:pt x="36433" y="4683"/>
                </a:lnTo>
                <a:lnTo>
                  <a:pt x="17462" y="17462"/>
                </a:lnTo>
                <a:lnTo>
                  <a:pt x="4683" y="36433"/>
                </a:lnTo>
                <a:lnTo>
                  <a:pt x="0" y="59690"/>
                </a:lnTo>
                <a:lnTo>
                  <a:pt x="0" y="298450"/>
                </a:lnTo>
                <a:lnTo>
                  <a:pt x="4683" y="321706"/>
                </a:lnTo>
                <a:lnTo>
                  <a:pt x="17462" y="340677"/>
                </a:lnTo>
                <a:lnTo>
                  <a:pt x="36433" y="353456"/>
                </a:lnTo>
                <a:lnTo>
                  <a:pt x="59689" y="358140"/>
                </a:lnTo>
                <a:lnTo>
                  <a:pt x="1523746" y="358140"/>
                </a:lnTo>
                <a:lnTo>
                  <a:pt x="1547002" y="353456"/>
                </a:lnTo>
                <a:lnTo>
                  <a:pt x="1565973" y="340677"/>
                </a:lnTo>
                <a:lnTo>
                  <a:pt x="1578752" y="321706"/>
                </a:lnTo>
                <a:lnTo>
                  <a:pt x="1583435" y="298450"/>
                </a:lnTo>
                <a:lnTo>
                  <a:pt x="1583435" y="59690"/>
                </a:lnTo>
                <a:lnTo>
                  <a:pt x="1578752" y="36433"/>
                </a:lnTo>
                <a:lnTo>
                  <a:pt x="1565973" y="17462"/>
                </a:lnTo>
                <a:lnTo>
                  <a:pt x="1547002" y="4683"/>
                </a:lnTo>
                <a:lnTo>
                  <a:pt x="152374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96" y="3765930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85671"/>
                </a:solidFill>
                <a:latin typeface="微软雅黑" panose="020B0503020204020204" charset="-122"/>
                <a:cs typeface="微软雅黑" panose="020B0503020204020204" charset="-122"/>
              </a:rPr>
              <a:t>后台系统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3903" y="5622137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85671"/>
                </a:solidFill>
                <a:latin typeface="微软雅黑" panose="020B0503020204020204" charset="-122"/>
                <a:cs typeface="微软雅黑" panose="020B0503020204020204" charset="-122"/>
              </a:rPr>
              <a:t>客户端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90903" y="4734559"/>
            <a:ext cx="1630680" cy="112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访客邀请函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065" marR="5080" algn="ctr">
              <a:lnSpc>
                <a:spcPct val="100000"/>
              </a:lnSpc>
              <a:spcBef>
                <a:spcPts val="1490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信息包含访客信息、 预约信息、交通指 引、访客二维码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36217" y="3113608"/>
            <a:ext cx="939800" cy="70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访客预约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75565">
              <a:lnSpc>
                <a:spcPct val="100000"/>
              </a:lnSpc>
              <a:spcBef>
                <a:spcPts val="1525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添加/查看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49854" y="3113608"/>
            <a:ext cx="1630680" cy="113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访客管理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065" marR="5080" algn="ctr">
              <a:lnSpc>
                <a:spcPct val="100000"/>
              </a:lnSpc>
              <a:spcBef>
                <a:spcPts val="1525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前台进行到访确认， 后台支持信息导出管 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21122" y="3113608"/>
            <a:ext cx="1630680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60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通用设置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algn="ctr">
              <a:lnSpc>
                <a:spcPct val="100000"/>
              </a:lnSpc>
              <a:spcBef>
                <a:spcPts val="1345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后台自主配置基本信 息、表单设置、随访 人员等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91883" y="3093720"/>
            <a:ext cx="1583690" cy="356870"/>
          </a:xfrm>
          <a:custGeom>
            <a:avLst/>
            <a:gdLst/>
            <a:ahLst/>
            <a:cxnLst/>
            <a:rect l="l" t="t" r="r" b="b"/>
            <a:pathLst>
              <a:path w="1583690" h="356870">
                <a:moveTo>
                  <a:pt x="1524000" y="0"/>
                </a:moveTo>
                <a:lnTo>
                  <a:pt x="59436" y="0"/>
                </a:lnTo>
                <a:lnTo>
                  <a:pt x="36325" y="4679"/>
                </a:lnTo>
                <a:lnTo>
                  <a:pt x="17430" y="17430"/>
                </a:lnTo>
                <a:lnTo>
                  <a:pt x="4679" y="36325"/>
                </a:lnTo>
                <a:lnTo>
                  <a:pt x="0" y="59435"/>
                </a:lnTo>
                <a:lnTo>
                  <a:pt x="0" y="297179"/>
                </a:lnTo>
                <a:lnTo>
                  <a:pt x="4679" y="320290"/>
                </a:lnTo>
                <a:lnTo>
                  <a:pt x="17430" y="339185"/>
                </a:lnTo>
                <a:lnTo>
                  <a:pt x="36325" y="351936"/>
                </a:lnTo>
                <a:lnTo>
                  <a:pt x="59436" y="356615"/>
                </a:lnTo>
                <a:lnTo>
                  <a:pt x="1524000" y="356615"/>
                </a:lnTo>
                <a:lnTo>
                  <a:pt x="1547110" y="351936"/>
                </a:lnTo>
                <a:lnTo>
                  <a:pt x="1566005" y="339185"/>
                </a:lnTo>
                <a:lnTo>
                  <a:pt x="1578756" y="320290"/>
                </a:lnTo>
                <a:lnTo>
                  <a:pt x="1583436" y="297179"/>
                </a:lnTo>
                <a:lnTo>
                  <a:pt x="1583436" y="59435"/>
                </a:lnTo>
                <a:lnTo>
                  <a:pt x="1578756" y="36325"/>
                </a:lnTo>
                <a:lnTo>
                  <a:pt x="1566005" y="17430"/>
                </a:lnTo>
                <a:lnTo>
                  <a:pt x="1547110" y="4679"/>
                </a:lnTo>
                <a:lnTo>
                  <a:pt x="152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856221" y="3113608"/>
            <a:ext cx="1273810" cy="897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黑名单提示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algn="ctr">
              <a:lnSpc>
                <a:spcPct val="100000"/>
              </a:lnSpc>
              <a:spcBef>
                <a:spcPts val="1345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支持黑名单手机 号码提示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42233" y="4458716"/>
            <a:ext cx="1759585" cy="1618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临时或预约访客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33350" algn="ctr">
              <a:lnSpc>
                <a:spcPct val="100000"/>
              </a:lnSpc>
            </a:pPr>
            <a:r>
              <a:rPr sz="1800" b="1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自助登记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065" marR="118745" algn="ctr">
              <a:lnSpc>
                <a:spcPct val="100000"/>
              </a:lnSpc>
              <a:spcBef>
                <a:spcPts val="1500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支持</a:t>
            </a:r>
            <a:r>
              <a:rPr sz="1400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400" spc="-2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400" spc="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或手机扫码 登记，信息包括访客 信息、保密协议签署 及头像拍摄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46726" y="4734814"/>
            <a:ext cx="1630680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7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信息提示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1485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被预约访客到访企业 时预约者将收到通知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50580" y="3093720"/>
            <a:ext cx="1584960" cy="356870"/>
          </a:xfrm>
          <a:custGeom>
            <a:avLst/>
            <a:gdLst/>
            <a:ahLst/>
            <a:cxnLst/>
            <a:rect l="l" t="t" r="r" b="b"/>
            <a:pathLst>
              <a:path w="1584959" h="356870">
                <a:moveTo>
                  <a:pt x="1525524" y="0"/>
                </a:moveTo>
                <a:lnTo>
                  <a:pt x="59436" y="0"/>
                </a:lnTo>
                <a:lnTo>
                  <a:pt x="36325" y="4679"/>
                </a:lnTo>
                <a:lnTo>
                  <a:pt x="17430" y="17430"/>
                </a:lnTo>
                <a:lnTo>
                  <a:pt x="4679" y="36325"/>
                </a:lnTo>
                <a:lnTo>
                  <a:pt x="0" y="59435"/>
                </a:lnTo>
                <a:lnTo>
                  <a:pt x="0" y="297179"/>
                </a:lnTo>
                <a:lnTo>
                  <a:pt x="4679" y="320290"/>
                </a:lnTo>
                <a:lnTo>
                  <a:pt x="17430" y="339185"/>
                </a:lnTo>
                <a:lnTo>
                  <a:pt x="36325" y="351936"/>
                </a:lnTo>
                <a:lnTo>
                  <a:pt x="59436" y="356615"/>
                </a:lnTo>
                <a:lnTo>
                  <a:pt x="1525524" y="356615"/>
                </a:lnTo>
                <a:lnTo>
                  <a:pt x="1548634" y="351936"/>
                </a:lnTo>
                <a:lnTo>
                  <a:pt x="1567529" y="339185"/>
                </a:lnTo>
                <a:lnTo>
                  <a:pt x="1580280" y="320290"/>
                </a:lnTo>
                <a:lnTo>
                  <a:pt x="1584960" y="297179"/>
                </a:lnTo>
                <a:lnTo>
                  <a:pt x="1584960" y="59435"/>
                </a:lnTo>
                <a:lnTo>
                  <a:pt x="1580280" y="36325"/>
                </a:lnTo>
                <a:lnTo>
                  <a:pt x="1567529" y="17430"/>
                </a:lnTo>
                <a:lnTo>
                  <a:pt x="1548634" y="4679"/>
                </a:lnTo>
                <a:lnTo>
                  <a:pt x="152552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6580" y="4710684"/>
            <a:ext cx="1584960" cy="365760"/>
          </a:xfrm>
          <a:custGeom>
            <a:avLst/>
            <a:gdLst/>
            <a:ahLst/>
            <a:cxnLst/>
            <a:rect l="l" t="t" r="r" b="b"/>
            <a:pathLst>
              <a:path w="1584959" h="365760">
                <a:moveTo>
                  <a:pt x="1524000" y="0"/>
                </a:moveTo>
                <a:lnTo>
                  <a:pt x="60960" y="0"/>
                </a:lnTo>
                <a:lnTo>
                  <a:pt x="37236" y="4792"/>
                </a:lnTo>
                <a:lnTo>
                  <a:pt x="17859" y="17859"/>
                </a:lnTo>
                <a:lnTo>
                  <a:pt x="4792" y="37236"/>
                </a:lnTo>
                <a:lnTo>
                  <a:pt x="0" y="60960"/>
                </a:lnTo>
                <a:lnTo>
                  <a:pt x="0" y="304800"/>
                </a:lnTo>
                <a:lnTo>
                  <a:pt x="4792" y="328523"/>
                </a:lnTo>
                <a:lnTo>
                  <a:pt x="17859" y="347900"/>
                </a:lnTo>
                <a:lnTo>
                  <a:pt x="37236" y="360967"/>
                </a:lnTo>
                <a:lnTo>
                  <a:pt x="60960" y="365760"/>
                </a:lnTo>
                <a:lnTo>
                  <a:pt x="1524000" y="365760"/>
                </a:lnTo>
                <a:lnTo>
                  <a:pt x="1547723" y="360967"/>
                </a:lnTo>
                <a:lnTo>
                  <a:pt x="1567100" y="347900"/>
                </a:lnTo>
                <a:lnTo>
                  <a:pt x="1580167" y="328523"/>
                </a:lnTo>
                <a:lnTo>
                  <a:pt x="1584960" y="304800"/>
                </a:lnTo>
                <a:lnTo>
                  <a:pt x="1584960" y="60960"/>
                </a:lnTo>
                <a:lnTo>
                  <a:pt x="1580167" y="37236"/>
                </a:lnTo>
                <a:lnTo>
                  <a:pt x="1567100" y="17859"/>
                </a:lnTo>
                <a:lnTo>
                  <a:pt x="1547723" y="4792"/>
                </a:lnTo>
                <a:lnTo>
                  <a:pt x="152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42886" y="4735144"/>
            <a:ext cx="1630680" cy="96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使用智能门禁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1865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预约访客支持二维码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/人脸识别开门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674607" y="4710684"/>
            <a:ext cx="1584960" cy="365760"/>
          </a:xfrm>
          <a:custGeom>
            <a:avLst/>
            <a:gdLst/>
            <a:ahLst/>
            <a:cxnLst/>
            <a:rect l="l" t="t" r="r" b="b"/>
            <a:pathLst>
              <a:path w="1584959" h="365760">
                <a:moveTo>
                  <a:pt x="1524000" y="0"/>
                </a:moveTo>
                <a:lnTo>
                  <a:pt x="60960" y="0"/>
                </a:lnTo>
                <a:lnTo>
                  <a:pt x="37236" y="4792"/>
                </a:lnTo>
                <a:lnTo>
                  <a:pt x="17859" y="17859"/>
                </a:lnTo>
                <a:lnTo>
                  <a:pt x="4792" y="37236"/>
                </a:lnTo>
                <a:lnTo>
                  <a:pt x="0" y="60960"/>
                </a:lnTo>
                <a:lnTo>
                  <a:pt x="0" y="304800"/>
                </a:lnTo>
                <a:lnTo>
                  <a:pt x="4792" y="328523"/>
                </a:lnTo>
                <a:lnTo>
                  <a:pt x="17859" y="347900"/>
                </a:lnTo>
                <a:lnTo>
                  <a:pt x="37236" y="360967"/>
                </a:lnTo>
                <a:lnTo>
                  <a:pt x="60960" y="365760"/>
                </a:lnTo>
                <a:lnTo>
                  <a:pt x="1524000" y="365760"/>
                </a:lnTo>
                <a:lnTo>
                  <a:pt x="1547723" y="360967"/>
                </a:lnTo>
                <a:lnTo>
                  <a:pt x="1567100" y="347900"/>
                </a:lnTo>
                <a:lnTo>
                  <a:pt x="1580167" y="328523"/>
                </a:lnTo>
                <a:lnTo>
                  <a:pt x="1584960" y="304800"/>
                </a:lnTo>
                <a:lnTo>
                  <a:pt x="1584960" y="60960"/>
                </a:lnTo>
                <a:lnTo>
                  <a:pt x="1580167" y="37236"/>
                </a:lnTo>
                <a:lnTo>
                  <a:pt x="1567100" y="17859"/>
                </a:lnTo>
                <a:lnTo>
                  <a:pt x="1547723" y="4792"/>
                </a:lnTo>
                <a:lnTo>
                  <a:pt x="152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621014" y="4735144"/>
            <a:ext cx="1630680" cy="96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使用智慧停车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1865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预约访</a:t>
            </a:r>
            <a:r>
              <a:rPr sz="1400" spc="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客</a:t>
            </a: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车辆进场时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提醒企业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422635" y="4710684"/>
            <a:ext cx="1583690" cy="365760"/>
          </a:xfrm>
          <a:custGeom>
            <a:avLst/>
            <a:gdLst/>
            <a:ahLst/>
            <a:cxnLst/>
            <a:rect l="l" t="t" r="r" b="b"/>
            <a:pathLst>
              <a:path w="1583690" h="365760">
                <a:moveTo>
                  <a:pt x="1522476" y="0"/>
                </a:moveTo>
                <a:lnTo>
                  <a:pt x="60960" y="0"/>
                </a:lnTo>
                <a:lnTo>
                  <a:pt x="37236" y="4792"/>
                </a:lnTo>
                <a:lnTo>
                  <a:pt x="17859" y="17859"/>
                </a:lnTo>
                <a:lnTo>
                  <a:pt x="4792" y="37236"/>
                </a:lnTo>
                <a:lnTo>
                  <a:pt x="0" y="60960"/>
                </a:lnTo>
                <a:lnTo>
                  <a:pt x="0" y="304800"/>
                </a:lnTo>
                <a:lnTo>
                  <a:pt x="4792" y="328523"/>
                </a:lnTo>
                <a:lnTo>
                  <a:pt x="17859" y="347900"/>
                </a:lnTo>
                <a:lnTo>
                  <a:pt x="37236" y="360967"/>
                </a:lnTo>
                <a:lnTo>
                  <a:pt x="60960" y="365760"/>
                </a:lnTo>
                <a:lnTo>
                  <a:pt x="1522476" y="365760"/>
                </a:lnTo>
                <a:lnTo>
                  <a:pt x="1546199" y="360967"/>
                </a:lnTo>
                <a:lnTo>
                  <a:pt x="1565576" y="347900"/>
                </a:lnTo>
                <a:lnTo>
                  <a:pt x="1578643" y="328523"/>
                </a:lnTo>
                <a:lnTo>
                  <a:pt x="1583436" y="304800"/>
                </a:lnTo>
                <a:lnTo>
                  <a:pt x="1583436" y="60960"/>
                </a:lnTo>
                <a:lnTo>
                  <a:pt x="1578643" y="37236"/>
                </a:lnTo>
                <a:lnTo>
                  <a:pt x="1565576" y="17859"/>
                </a:lnTo>
                <a:lnTo>
                  <a:pt x="1546199" y="4792"/>
                </a:lnTo>
                <a:lnTo>
                  <a:pt x="152247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400792" y="4735144"/>
            <a:ext cx="163322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使用企业打印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支持打印访客通行证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45448" y="3113608"/>
            <a:ext cx="1397000" cy="897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身份证读卡器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5095" marR="104140" indent="-88900">
              <a:lnSpc>
                <a:spcPct val="100000"/>
              </a:lnSpc>
              <a:spcBef>
                <a:spcPts val="1345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支持身份验证， 安全有效保障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221468" y="3093720"/>
            <a:ext cx="1583690" cy="356870"/>
          </a:xfrm>
          <a:custGeom>
            <a:avLst/>
            <a:gdLst/>
            <a:ahLst/>
            <a:cxnLst/>
            <a:rect l="l" t="t" r="r" b="b"/>
            <a:pathLst>
              <a:path w="1583690" h="356870">
                <a:moveTo>
                  <a:pt x="1524000" y="0"/>
                </a:moveTo>
                <a:lnTo>
                  <a:pt x="59435" y="0"/>
                </a:lnTo>
                <a:lnTo>
                  <a:pt x="36325" y="4679"/>
                </a:lnTo>
                <a:lnTo>
                  <a:pt x="17430" y="17430"/>
                </a:lnTo>
                <a:lnTo>
                  <a:pt x="4679" y="36325"/>
                </a:lnTo>
                <a:lnTo>
                  <a:pt x="0" y="59435"/>
                </a:lnTo>
                <a:lnTo>
                  <a:pt x="0" y="297179"/>
                </a:lnTo>
                <a:lnTo>
                  <a:pt x="4679" y="320290"/>
                </a:lnTo>
                <a:lnTo>
                  <a:pt x="17430" y="339185"/>
                </a:lnTo>
                <a:lnTo>
                  <a:pt x="36325" y="351936"/>
                </a:lnTo>
                <a:lnTo>
                  <a:pt x="59435" y="356615"/>
                </a:lnTo>
                <a:lnTo>
                  <a:pt x="1524000" y="356615"/>
                </a:lnTo>
                <a:lnTo>
                  <a:pt x="1547110" y="351936"/>
                </a:lnTo>
                <a:lnTo>
                  <a:pt x="1566005" y="339185"/>
                </a:lnTo>
                <a:lnTo>
                  <a:pt x="1578756" y="320290"/>
                </a:lnTo>
                <a:lnTo>
                  <a:pt x="1583435" y="297179"/>
                </a:lnTo>
                <a:lnTo>
                  <a:pt x="1583435" y="59435"/>
                </a:lnTo>
                <a:lnTo>
                  <a:pt x="1578756" y="36325"/>
                </a:lnTo>
                <a:lnTo>
                  <a:pt x="1566005" y="17430"/>
                </a:lnTo>
                <a:lnTo>
                  <a:pt x="1547110" y="4679"/>
                </a:lnTo>
                <a:lnTo>
                  <a:pt x="152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315447" y="3113608"/>
            <a:ext cx="139700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访客批量邀请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74295" marR="66040" algn="ctr">
              <a:lnSpc>
                <a:spcPct val="100000"/>
              </a:lnSpc>
              <a:spcBef>
                <a:spcPts val="1460"/>
              </a:spcBef>
            </a:pPr>
            <a:r>
              <a:rPr sz="14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支持批量发送邀 请函，高效、便 捷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739" y="799337"/>
            <a:ext cx="8958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为基于不同使用场景，适配不同软</a:t>
            </a:r>
            <a:r>
              <a:rPr sz="1600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及硬</a:t>
            </a:r>
            <a:r>
              <a:rPr sz="1600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设备</a:t>
            </a:r>
            <a:r>
              <a:rPr sz="1600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提供</a:t>
            </a:r>
            <a:r>
              <a:rPr sz="1600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同身</a:t>
            </a:r>
            <a:r>
              <a:rPr sz="1600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份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来访</a:t>
            </a:r>
            <a:r>
              <a:rPr sz="1600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人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员的</a:t>
            </a:r>
            <a:r>
              <a:rPr sz="1600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理系</a:t>
            </a:r>
            <a:r>
              <a:rPr sz="1600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，提</a:t>
            </a:r>
            <a:r>
              <a:rPr sz="1600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升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用户</a:t>
            </a:r>
            <a:r>
              <a:rPr sz="1600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体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验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83807" y="1377060"/>
            <a:ext cx="91089" cy="91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0274" y="1483335"/>
            <a:ext cx="644525" cy="266065"/>
          </a:xfrm>
          <a:custGeom>
            <a:avLst/>
            <a:gdLst/>
            <a:ahLst/>
            <a:cxnLst/>
            <a:rect l="l" t="t" r="r" b="b"/>
            <a:pathLst>
              <a:path w="644525" h="266064">
                <a:moveTo>
                  <a:pt x="634946" y="97166"/>
                </a:moveTo>
                <a:lnTo>
                  <a:pt x="201417" y="97165"/>
                </a:lnTo>
                <a:lnTo>
                  <a:pt x="201417" y="265687"/>
                </a:lnTo>
                <a:lnTo>
                  <a:pt x="239372" y="265687"/>
                </a:lnTo>
                <a:lnTo>
                  <a:pt x="239372" y="151821"/>
                </a:lnTo>
                <a:lnTo>
                  <a:pt x="292507" y="151821"/>
                </a:lnTo>
                <a:lnTo>
                  <a:pt x="292507" y="97924"/>
                </a:lnTo>
                <a:lnTo>
                  <a:pt x="635196" y="97925"/>
                </a:lnTo>
                <a:lnTo>
                  <a:pt x="634946" y="97166"/>
                </a:lnTo>
                <a:close/>
              </a:path>
              <a:path w="644525" h="266064">
                <a:moveTo>
                  <a:pt x="292507" y="151821"/>
                </a:moveTo>
                <a:lnTo>
                  <a:pt x="254553" y="151821"/>
                </a:lnTo>
                <a:lnTo>
                  <a:pt x="254553" y="265687"/>
                </a:lnTo>
                <a:lnTo>
                  <a:pt x="292507" y="265687"/>
                </a:lnTo>
                <a:lnTo>
                  <a:pt x="292507" y="151821"/>
                </a:lnTo>
                <a:close/>
              </a:path>
              <a:path w="644525" h="266064">
                <a:moveTo>
                  <a:pt x="391188" y="197368"/>
                </a:moveTo>
                <a:lnTo>
                  <a:pt x="353234" y="197368"/>
                </a:lnTo>
                <a:lnTo>
                  <a:pt x="353234" y="265687"/>
                </a:lnTo>
                <a:lnTo>
                  <a:pt x="391188" y="265687"/>
                </a:lnTo>
                <a:lnTo>
                  <a:pt x="391188" y="197368"/>
                </a:lnTo>
                <a:close/>
              </a:path>
              <a:path w="644525" h="266064">
                <a:moveTo>
                  <a:pt x="444324" y="197368"/>
                </a:moveTo>
                <a:lnTo>
                  <a:pt x="406370" y="197368"/>
                </a:lnTo>
                <a:lnTo>
                  <a:pt x="406370" y="265687"/>
                </a:lnTo>
                <a:lnTo>
                  <a:pt x="444324" y="265687"/>
                </a:lnTo>
                <a:lnTo>
                  <a:pt x="444324" y="197368"/>
                </a:lnTo>
                <a:close/>
              </a:path>
              <a:path w="644525" h="266064">
                <a:moveTo>
                  <a:pt x="596141" y="98684"/>
                </a:moveTo>
                <a:lnTo>
                  <a:pt x="505051" y="98684"/>
                </a:lnTo>
                <a:lnTo>
                  <a:pt x="505051" y="265687"/>
                </a:lnTo>
                <a:lnTo>
                  <a:pt x="543005" y="265687"/>
                </a:lnTo>
                <a:lnTo>
                  <a:pt x="543005" y="151821"/>
                </a:lnTo>
                <a:lnTo>
                  <a:pt x="596141" y="151821"/>
                </a:lnTo>
                <a:lnTo>
                  <a:pt x="596141" y="98684"/>
                </a:lnTo>
                <a:close/>
              </a:path>
              <a:path w="644525" h="266064">
                <a:moveTo>
                  <a:pt x="596141" y="151821"/>
                </a:moveTo>
                <a:lnTo>
                  <a:pt x="558187" y="151821"/>
                </a:lnTo>
                <a:lnTo>
                  <a:pt x="558187" y="265687"/>
                </a:lnTo>
                <a:lnTo>
                  <a:pt x="596141" y="265687"/>
                </a:lnTo>
                <a:lnTo>
                  <a:pt x="596141" y="151821"/>
                </a:lnTo>
                <a:close/>
              </a:path>
              <a:path w="644525" h="266064">
                <a:moveTo>
                  <a:pt x="87555" y="196608"/>
                </a:moveTo>
                <a:lnTo>
                  <a:pt x="49601" y="196608"/>
                </a:lnTo>
                <a:lnTo>
                  <a:pt x="49601" y="264928"/>
                </a:lnTo>
                <a:lnTo>
                  <a:pt x="87555" y="264928"/>
                </a:lnTo>
                <a:lnTo>
                  <a:pt x="87555" y="196608"/>
                </a:lnTo>
                <a:close/>
              </a:path>
              <a:path w="644525" h="266064">
                <a:moveTo>
                  <a:pt x="140691" y="196608"/>
                </a:moveTo>
                <a:lnTo>
                  <a:pt x="102737" y="196608"/>
                </a:lnTo>
                <a:lnTo>
                  <a:pt x="102737" y="264928"/>
                </a:lnTo>
                <a:lnTo>
                  <a:pt x="140691" y="264928"/>
                </a:lnTo>
                <a:lnTo>
                  <a:pt x="140691" y="196608"/>
                </a:lnTo>
                <a:close/>
              </a:path>
              <a:path w="644525" h="266064">
                <a:moveTo>
                  <a:pt x="596141" y="97925"/>
                </a:moveTo>
                <a:lnTo>
                  <a:pt x="353234" y="97924"/>
                </a:lnTo>
                <a:lnTo>
                  <a:pt x="353234" y="135121"/>
                </a:lnTo>
                <a:lnTo>
                  <a:pt x="330462" y="197368"/>
                </a:lnTo>
                <a:lnTo>
                  <a:pt x="467097" y="197368"/>
                </a:lnTo>
                <a:lnTo>
                  <a:pt x="444324" y="136639"/>
                </a:lnTo>
                <a:lnTo>
                  <a:pt x="444324" y="98684"/>
                </a:lnTo>
                <a:lnTo>
                  <a:pt x="596141" y="98684"/>
                </a:lnTo>
                <a:lnTo>
                  <a:pt x="596141" y="97925"/>
                </a:lnTo>
                <a:close/>
              </a:path>
              <a:path w="644525" h="266064">
                <a:moveTo>
                  <a:pt x="140691" y="97924"/>
                </a:moveTo>
                <a:lnTo>
                  <a:pt x="49601" y="97924"/>
                </a:lnTo>
                <a:lnTo>
                  <a:pt x="49530" y="136069"/>
                </a:lnTo>
                <a:lnTo>
                  <a:pt x="26828" y="196608"/>
                </a:lnTo>
                <a:lnTo>
                  <a:pt x="163463" y="196608"/>
                </a:lnTo>
                <a:lnTo>
                  <a:pt x="140691" y="134362"/>
                </a:lnTo>
                <a:lnTo>
                  <a:pt x="140691" y="97924"/>
                </a:lnTo>
                <a:close/>
              </a:path>
              <a:path w="644525" h="266064">
                <a:moveTo>
                  <a:pt x="505051" y="98684"/>
                </a:moveTo>
                <a:lnTo>
                  <a:pt x="444324" y="98684"/>
                </a:lnTo>
                <a:lnTo>
                  <a:pt x="456526" y="136070"/>
                </a:lnTo>
                <a:lnTo>
                  <a:pt x="458747" y="143471"/>
                </a:lnTo>
                <a:lnTo>
                  <a:pt x="466338" y="148785"/>
                </a:lnTo>
                <a:lnTo>
                  <a:pt x="482278" y="148785"/>
                </a:lnTo>
                <a:lnTo>
                  <a:pt x="489869" y="143471"/>
                </a:lnTo>
                <a:lnTo>
                  <a:pt x="492905" y="135880"/>
                </a:lnTo>
                <a:lnTo>
                  <a:pt x="505051" y="98684"/>
                </a:lnTo>
                <a:close/>
              </a:path>
              <a:path w="644525" h="266064">
                <a:moveTo>
                  <a:pt x="101978" y="0"/>
                </a:moveTo>
                <a:lnTo>
                  <a:pt x="55294" y="9204"/>
                </a:lnTo>
                <a:lnTo>
                  <a:pt x="31383" y="28846"/>
                </a:lnTo>
                <a:lnTo>
                  <a:pt x="31383" y="31123"/>
                </a:lnTo>
                <a:lnTo>
                  <a:pt x="23792" y="53137"/>
                </a:lnTo>
                <a:lnTo>
                  <a:pt x="1020" y="122216"/>
                </a:lnTo>
                <a:lnTo>
                  <a:pt x="0" y="129214"/>
                </a:lnTo>
                <a:lnTo>
                  <a:pt x="1399" y="136069"/>
                </a:lnTo>
                <a:lnTo>
                  <a:pt x="5076" y="142071"/>
                </a:lnTo>
                <a:lnTo>
                  <a:pt x="10888" y="146507"/>
                </a:lnTo>
                <a:lnTo>
                  <a:pt x="13924" y="148025"/>
                </a:lnTo>
                <a:lnTo>
                  <a:pt x="26828" y="148025"/>
                </a:lnTo>
                <a:lnTo>
                  <a:pt x="34419" y="142712"/>
                </a:lnTo>
                <a:lnTo>
                  <a:pt x="37456" y="135121"/>
                </a:lnTo>
                <a:lnTo>
                  <a:pt x="49601" y="97924"/>
                </a:lnTo>
                <a:lnTo>
                  <a:pt x="140691" y="97924"/>
                </a:lnTo>
                <a:lnTo>
                  <a:pt x="140691" y="97165"/>
                </a:lnTo>
                <a:lnTo>
                  <a:pt x="634946" y="97166"/>
                </a:lnTo>
                <a:lnTo>
                  <a:pt x="625687" y="69079"/>
                </a:lnTo>
                <a:lnTo>
                  <a:pt x="170295" y="69078"/>
                </a:lnTo>
                <a:lnTo>
                  <a:pt x="164222" y="53137"/>
                </a:lnTo>
                <a:lnTo>
                  <a:pt x="156632" y="31123"/>
                </a:lnTo>
                <a:lnTo>
                  <a:pt x="155872" y="28846"/>
                </a:lnTo>
                <a:lnTo>
                  <a:pt x="155113" y="27327"/>
                </a:lnTo>
                <a:lnTo>
                  <a:pt x="120504" y="4020"/>
                </a:lnTo>
                <a:lnTo>
                  <a:pt x="107291" y="759"/>
                </a:lnTo>
                <a:lnTo>
                  <a:pt x="101978" y="0"/>
                </a:lnTo>
                <a:close/>
              </a:path>
              <a:path w="644525" h="266064">
                <a:moveTo>
                  <a:pt x="353234" y="97924"/>
                </a:moveTo>
                <a:lnTo>
                  <a:pt x="292507" y="97924"/>
                </a:lnTo>
                <a:lnTo>
                  <a:pt x="304653" y="135121"/>
                </a:lnTo>
                <a:lnTo>
                  <a:pt x="307689" y="143471"/>
                </a:lnTo>
                <a:lnTo>
                  <a:pt x="314521" y="148026"/>
                </a:lnTo>
                <a:lnTo>
                  <a:pt x="330462" y="148026"/>
                </a:lnTo>
                <a:lnTo>
                  <a:pt x="338052" y="142712"/>
                </a:lnTo>
                <a:lnTo>
                  <a:pt x="341089" y="135121"/>
                </a:lnTo>
                <a:lnTo>
                  <a:pt x="353234" y="97924"/>
                </a:lnTo>
                <a:close/>
              </a:path>
              <a:path w="644525" h="266064">
                <a:moveTo>
                  <a:pt x="635196" y="97925"/>
                </a:moveTo>
                <a:lnTo>
                  <a:pt x="596141" y="97925"/>
                </a:lnTo>
                <a:lnTo>
                  <a:pt x="608286" y="135121"/>
                </a:lnTo>
                <a:lnTo>
                  <a:pt x="610563" y="142712"/>
                </a:lnTo>
                <a:lnTo>
                  <a:pt x="618154" y="148026"/>
                </a:lnTo>
                <a:lnTo>
                  <a:pt x="629540" y="148026"/>
                </a:lnTo>
                <a:lnTo>
                  <a:pt x="631818" y="147267"/>
                </a:lnTo>
                <a:lnTo>
                  <a:pt x="634854" y="146507"/>
                </a:lnTo>
                <a:lnTo>
                  <a:pt x="639788" y="142071"/>
                </a:lnTo>
                <a:lnTo>
                  <a:pt x="643014" y="136070"/>
                </a:lnTo>
                <a:lnTo>
                  <a:pt x="644248" y="129214"/>
                </a:lnTo>
                <a:lnTo>
                  <a:pt x="643204" y="122216"/>
                </a:lnTo>
                <a:lnTo>
                  <a:pt x="635196" y="97925"/>
                </a:lnTo>
                <a:close/>
              </a:path>
              <a:path w="644525" h="266064">
                <a:moveTo>
                  <a:pt x="201417" y="97165"/>
                </a:moveTo>
                <a:lnTo>
                  <a:pt x="140691" y="97165"/>
                </a:lnTo>
                <a:lnTo>
                  <a:pt x="152836" y="134362"/>
                </a:lnTo>
                <a:lnTo>
                  <a:pt x="155113" y="141953"/>
                </a:lnTo>
                <a:lnTo>
                  <a:pt x="162704" y="147266"/>
                </a:lnTo>
                <a:lnTo>
                  <a:pt x="178645" y="147266"/>
                </a:lnTo>
                <a:lnTo>
                  <a:pt x="186236" y="141953"/>
                </a:lnTo>
                <a:lnTo>
                  <a:pt x="189272" y="134362"/>
                </a:lnTo>
                <a:lnTo>
                  <a:pt x="201417" y="97165"/>
                </a:lnTo>
                <a:close/>
              </a:path>
              <a:path w="644525" h="266064">
                <a:moveTo>
                  <a:pt x="254553" y="0"/>
                </a:moveTo>
                <a:lnTo>
                  <a:pt x="207111" y="9204"/>
                </a:lnTo>
                <a:lnTo>
                  <a:pt x="183199" y="28846"/>
                </a:lnTo>
                <a:lnTo>
                  <a:pt x="183199" y="31123"/>
                </a:lnTo>
                <a:lnTo>
                  <a:pt x="175609" y="53137"/>
                </a:lnTo>
                <a:lnTo>
                  <a:pt x="170295" y="69078"/>
                </a:lnTo>
                <a:lnTo>
                  <a:pt x="322112" y="69078"/>
                </a:lnTo>
                <a:lnTo>
                  <a:pt x="316039" y="53137"/>
                </a:lnTo>
                <a:lnTo>
                  <a:pt x="308448" y="31123"/>
                </a:lnTo>
                <a:lnTo>
                  <a:pt x="272321" y="4020"/>
                </a:lnTo>
                <a:lnTo>
                  <a:pt x="259108" y="759"/>
                </a:lnTo>
                <a:lnTo>
                  <a:pt x="254553" y="0"/>
                </a:lnTo>
                <a:close/>
              </a:path>
              <a:path w="644525" h="266064">
                <a:moveTo>
                  <a:pt x="406370" y="0"/>
                </a:moveTo>
                <a:lnTo>
                  <a:pt x="358927" y="9204"/>
                </a:lnTo>
                <a:lnTo>
                  <a:pt x="335016" y="28846"/>
                </a:lnTo>
                <a:lnTo>
                  <a:pt x="335016" y="31123"/>
                </a:lnTo>
                <a:lnTo>
                  <a:pt x="327425" y="53137"/>
                </a:lnTo>
                <a:lnTo>
                  <a:pt x="322112" y="69078"/>
                </a:lnTo>
                <a:lnTo>
                  <a:pt x="473928" y="69078"/>
                </a:lnTo>
                <a:lnTo>
                  <a:pt x="467856" y="53137"/>
                </a:lnTo>
                <a:lnTo>
                  <a:pt x="460265" y="31123"/>
                </a:lnTo>
                <a:lnTo>
                  <a:pt x="424137" y="4021"/>
                </a:lnTo>
                <a:lnTo>
                  <a:pt x="410924" y="759"/>
                </a:lnTo>
                <a:lnTo>
                  <a:pt x="406370" y="0"/>
                </a:lnTo>
                <a:close/>
              </a:path>
              <a:path w="644525" h="266064">
                <a:moveTo>
                  <a:pt x="558187" y="0"/>
                </a:moveTo>
                <a:lnTo>
                  <a:pt x="510744" y="9204"/>
                </a:lnTo>
                <a:lnTo>
                  <a:pt x="486833" y="28846"/>
                </a:lnTo>
                <a:lnTo>
                  <a:pt x="486833" y="31123"/>
                </a:lnTo>
                <a:lnTo>
                  <a:pt x="479242" y="53137"/>
                </a:lnTo>
                <a:lnTo>
                  <a:pt x="473928" y="69078"/>
                </a:lnTo>
                <a:lnTo>
                  <a:pt x="625687" y="69079"/>
                </a:lnTo>
                <a:lnTo>
                  <a:pt x="620431" y="53137"/>
                </a:lnTo>
                <a:lnTo>
                  <a:pt x="612841" y="31123"/>
                </a:lnTo>
                <a:lnTo>
                  <a:pt x="612081" y="28846"/>
                </a:lnTo>
                <a:lnTo>
                  <a:pt x="576713" y="4021"/>
                </a:lnTo>
                <a:lnTo>
                  <a:pt x="563500" y="759"/>
                </a:lnTo>
                <a:lnTo>
                  <a:pt x="55818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28357" y="1377060"/>
            <a:ext cx="91089" cy="91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31990" y="1377060"/>
            <a:ext cx="91089" cy="91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80174" y="1377060"/>
            <a:ext cx="91089" cy="91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75073" y="1369112"/>
            <a:ext cx="82037" cy="82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82081" y="1369112"/>
            <a:ext cx="82037" cy="82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28576" y="1369112"/>
            <a:ext cx="82037" cy="82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865996" y="1463474"/>
            <a:ext cx="208915" cy="360680"/>
          </a:xfrm>
          <a:custGeom>
            <a:avLst/>
            <a:gdLst/>
            <a:ahLst/>
            <a:cxnLst/>
            <a:rect l="l" t="t" r="r" b="b"/>
            <a:pathLst>
              <a:path w="208915" h="360680">
                <a:moveTo>
                  <a:pt x="151650" y="62116"/>
                </a:moveTo>
                <a:lnTo>
                  <a:pt x="57893" y="62116"/>
                </a:lnTo>
                <a:lnTo>
                  <a:pt x="57893" y="360391"/>
                </a:lnTo>
                <a:lnTo>
                  <a:pt x="93052" y="360391"/>
                </a:lnTo>
                <a:lnTo>
                  <a:pt x="93052" y="192794"/>
                </a:lnTo>
                <a:lnTo>
                  <a:pt x="151650" y="192795"/>
                </a:lnTo>
                <a:lnTo>
                  <a:pt x="151650" y="62116"/>
                </a:lnTo>
                <a:close/>
              </a:path>
              <a:path w="208915" h="360680">
                <a:moveTo>
                  <a:pt x="151650" y="192795"/>
                </a:moveTo>
                <a:lnTo>
                  <a:pt x="116491" y="192794"/>
                </a:lnTo>
                <a:lnTo>
                  <a:pt x="116492" y="359805"/>
                </a:lnTo>
                <a:lnTo>
                  <a:pt x="151651" y="359805"/>
                </a:lnTo>
                <a:lnTo>
                  <a:pt x="151650" y="192795"/>
                </a:lnTo>
                <a:close/>
              </a:path>
              <a:path w="208915" h="360680">
                <a:moveTo>
                  <a:pt x="104186" y="0"/>
                </a:moveTo>
                <a:lnTo>
                  <a:pt x="61116" y="9879"/>
                </a:lnTo>
                <a:lnTo>
                  <a:pt x="29766" y="33988"/>
                </a:lnTo>
                <a:lnTo>
                  <a:pt x="466" y="137710"/>
                </a:lnTo>
                <a:lnTo>
                  <a:pt x="0" y="144815"/>
                </a:lnTo>
                <a:lnTo>
                  <a:pt x="2005" y="151481"/>
                </a:lnTo>
                <a:lnTo>
                  <a:pt x="6317" y="156828"/>
                </a:lnTo>
                <a:lnTo>
                  <a:pt x="12772" y="159978"/>
                </a:lnTo>
                <a:lnTo>
                  <a:pt x="14530" y="160564"/>
                </a:lnTo>
                <a:lnTo>
                  <a:pt x="25078" y="160564"/>
                </a:lnTo>
                <a:lnTo>
                  <a:pt x="32110" y="155290"/>
                </a:lnTo>
                <a:lnTo>
                  <a:pt x="34454" y="147672"/>
                </a:lnTo>
                <a:lnTo>
                  <a:pt x="57893" y="62116"/>
                </a:lnTo>
                <a:lnTo>
                  <a:pt x="187413" y="62116"/>
                </a:lnTo>
                <a:lnTo>
                  <a:pt x="167389" y="22826"/>
                </a:lnTo>
                <a:lnTo>
                  <a:pt x="128247" y="2966"/>
                </a:lnTo>
                <a:lnTo>
                  <a:pt x="112426" y="329"/>
                </a:lnTo>
                <a:lnTo>
                  <a:pt x="104186" y="0"/>
                </a:lnTo>
                <a:close/>
              </a:path>
              <a:path w="208915" h="360680">
                <a:moveTo>
                  <a:pt x="187413" y="62116"/>
                </a:moveTo>
                <a:lnTo>
                  <a:pt x="151650" y="62116"/>
                </a:lnTo>
                <a:lnTo>
                  <a:pt x="175090" y="147672"/>
                </a:lnTo>
                <a:lnTo>
                  <a:pt x="177434" y="155290"/>
                </a:lnTo>
                <a:lnTo>
                  <a:pt x="184466" y="160564"/>
                </a:lnTo>
                <a:lnTo>
                  <a:pt x="195013" y="160564"/>
                </a:lnTo>
                <a:lnTo>
                  <a:pt x="196771" y="159978"/>
                </a:lnTo>
                <a:lnTo>
                  <a:pt x="202301" y="156829"/>
                </a:lnTo>
                <a:lnTo>
                  <a:pt x="206293" y="151481"/>
                </a:lnTo>
                <a:lnTo>
                  <a:pt x="208308" y="144816"/>
                </a:lnTo>
                <a:lnTo>
                  <a:pt x="207905" y="137710"/>
                </a:lnTo>
                <a:lnTo>
                  <a:pt x="187413" y="6211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18327" y="1462887"/>
            <a:ext cx="169545" cy="361315"/>
          </a:xfrm>
          <a:custGeom>
            <a:avLst/>
            <a:gdLst/>
            <a:ahLst/>
            <a:cxnLst/>
            <a:rect l="l" t="t" r="r" b="b"/>
            <a:pathLst>
              <a:path w="169545" h="361314">
                <a:moveTo>
                  <a:pt x="155526" y="62702"/>
                </a:moveTo>
                <a:lnTo>
                  <a:pt x="57893" y="62702"/>
                </a:lnTo>
                <a:lnTo>
                  <a:pt x="57893" y="360977"/>
                </a:lnTo>
                <a:lnTo>
                  <a:pt x="93052" y="360977"/>
                </a:lnTo>
                <a:lnTo>
                  <a:pt x="93052" y="193380"/>
                </a:lnTo>
                <a:lnTo>
                  <a:pt x="151650" y="193381"/>
                </a:lnTo>
                <a:lnTo>
                  <a:pt x="151650" y="170526"/>
                </a:lnTo>
                <a:lnTo>
                  <a:pt x="143492" y="164621"/>
                </a:lnTo>
                <a:lnTo>
                  <a:pt x="137807" y="156243"/>
                </a:lnTo>
                <a:lnTo>
                  <a:pt x="135087" y="146216"/>
                </a:lnTo>
                <a:lnTo>
                  <a:pt x="135829" y="135366"/>
                </a:lnTo>
                <a:lnTo>
                  <a:pt x="155526" y="62702"/>
                </a:lnTo>
                <a:close/>
              </a:path>
              <a:path w="169545" h="361314">
                <a:moveTo>
                  <a:pt x="151650" y="193381"/>
                </a:moveTo>
                <a:lnTo>
                  <a:pt x="116491" y="193381"/>
                </a:lnTo>
                <a:lnTo>
                  <a:pt x="116492" y="360391"/>
                </a:lnTo>
                <a:lnTo>
                  <a:pt x="151651" y="360391"/>
                </a:lnTo>
                <a:lnTo>
                  <a:pt x="151650" y="193381"/>
                </a:lnTo>
                <a:close/>
              </a:path>
              <a:path w="169545" h="361314">
                <a:moveTo>
                  <a:pt x="104186" y="0"/>
                </a:moveTo>
                <a:lnTo>
                  <a:pt x="61116" y="9879"/>
                </a:lnTo>
                <a:lnTo>
                  <a:pt x="29766" y="33988"/>
                </a:lnTo>
                <a:lnTo>
                  <a:pt x="466" y="138296"/>
                </a:lnTo>
                <a:lnTo>
                  <a:pt x="0" y="145401"/>
                </a:lnTo>
                <a:lnTo>
                  <a:pt x="2005" y="152067"/>
                </a:lnTo>
                <a:lnTo>
                  <a:pt x="6317" y="157414"/>
                </a:lnTo>
                <a:lnTo>
                  <a:pt x="12772" y="160564"/>
                </a:lnTo>
                <a:lnTo>
                  <a:pt x="14530" y="161150"/>
                </a:lnTo>
                <a:lnTo>
                  <a:pt x="25078" y="161150"/>
                </a:lnTo>
                <a:lnTo>
                  <a:pt x="32110" y="155876"/>
                </a:lnTo>
                <a:lnTo>
                  <a:pt x="34454" y="148258"/>
                </a:lnTo>
                <a:lnTo>
                  <a:pt x="57893" y="62702"/>
                </a:lnTo>
                <a:lnTo>
                  <a:pt x="155526" y="62702"/>
                </a:lnTo>
                <a:lnTo>
                  <a:pt x="162198" y="38090"/>
                </a:lnTo>
                <a:lnTo>
                  <a:pt x="163370" y="32816"/>
                </a:lnTo>
                <a:lnTo>
                  <a:pt x="166300" y="28128"/>
                </a:lnTo>
                <a:lnTo>
                  <a:pt x="128247" y="2966"/>
                </a:lnTo>
                <a:lnTo>
                  <a:pt x="112426" y="329"/>
                </a:lnTo>
                <a:lnTo>
                  <a:pt x="10418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51047" y="1463474"/>
            <a:ext cx="170180" cy="360680"/>
          </a:xfrm>
          <a:custGeom>
            <a:avLst/>
            <a:gdLst/>
            <a:ahLst/>
            <a:cxnLst/>
            <a:rect l="l" t="t" r="r" b="b"/>
            <a:pathLst>
              <a:path w="170179" h="360680">
                <a:moveTo>
                  <a:pt x="65044" y="0"/>
                </a:moveTo>
                <a:lnTo>
                  <a:pt x="24391" y="8780"/>
                </a:lnTo>
                <a:lnTo>
                  <a:pt x="0" y="24026"/>
                </a:lnTo>
                <a:lnTo>
                  <a:pt x="3515" y="28128"/>
                </a:lnTo>
                <a:lnTo>
                  <a:pt x="5859" y="32816"/>
                </a:lnTo>
                <a:lnTo>
                  <a:pt x="7031" y="37504"/>
                </a:lnTo>
                <a:lnTo>
                  <a:pt x="33401" y="134780"/>
                </a:lnTo>
                <a:lnTo>
                  <a:pt x="34390" y="145630"/>
                </a:lnTo>
                <a:lnTo>
                  <a:pt x="31643" y="155657"/>
                </a:lnTo>
                <a:lnTo>
                  <a:pt x="25820" y="164035"/>
                </a:lnTo>
                <a:lnTo>
                  <a:pt x="17579" y="169940"/>
                </a:lnTo>
                <a:lnTo>
                  <a:pt x="17579" y="360391"/>
                </a:lnTo>
                <a:lnTo>
                  <a:pt x="52739" y="360391"/>
                </a:lnTo>
                <a:lnTo>
                  <a:pt x="52738" y="192794"/>
                </a:lnTo>
                <a:lnTo>
                  <a:pt x="111337" y="192795"/>
                </a:lnTo>
                <a:lnTo>
                  <a:pt x="111337" y="62116"/>
                </a:lnTo>
                <a:lnTo>
                  <a:pt x="148402" y="62116"/>
                </a:lnTo>
                <a:lnTo>
                  <a:pt x="142394" y="40434"/>
                </a:lnTo>
                <a:lnTo>
                  <a:pt x="107866" y="9879"/>
                </a:lnTo>
                <a:lnTo>
                  <a:pt x="73284" y="329"/>
                </a:lnTo>
                <a:lnTo>
                  <a:pt x="65044" y="0"/>
                </a:lnTo>
                <a:close/>
              </a:path>
              <a:path w="170179" h="360680">
                <a:moveTo>
                  <a:pt x="111337" y="192795"/>
                </a:moveTo>
                <a:lnTo>
                  <a:pt x="76178" y="192794"/>
                </a:lnTo>
                <a:lnTo>
                  <a:pt x="76178" y="359805"/>
                </a:lnTo>
                <a:lnTo>
                  <a:pt x="111337" y="359805"/>
                </a:lnTo>
                <a:lnTo>
                  <a:pt x="111337" y="192795"/>
                </a:lnTo>
                <a:close/>
              </a:path>
              <a:path w="170179" h="360680">
                <a:moveTo>
                  <a:pt x="148402" y="62116"/>
                </a:moveTo>
                <a:lnTo>
                  <a:pt x="111337" y="62116"/>
                </a:lnTo>
                <a:lnTo>
                  <a:pt x="134776" y="147672"/>
                </a:lnTo>
                <a:lnTo>
                  <a:pt x="137120" y="155290"/>
                </a:lnTo>
                <a:lnTo>
                  <a:pt x="144152" y="160564"/>
                </a:lnTo>
                <a:lnTo>
                  <a:pt x="154700" y="160564"/>
                </a:lnTo>
                <a:lnTo>
                  <a:pt x="156457" y="159978"/>
                </a:lnTo>
                <a:lnTo>
                  <a:pt x="163004" y="156829"/>
                </a:lnTo>
                <a:lnTo>
                  <a:pt x="167518" y="151481"/>
                </a:lnTo>
                <a:lnTo>
                  <a:pt x="169725" y="144816"/>
                </a:lnTo>
                <a:lnTo>
                  <a:pt x="169349" y="137710"/>
                </a:lnTo>
                <a:lnTo>
                  <a:pt x="148402" y="6211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50" name="文本框 49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52965" y="1221026"/>
            <a:ext cx="3601438" cy="3097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20996" y="4456176"/>
            <a:ext cx="2182495" cy="431800"/>
          </a:xfrm>
          <a:custGeom>
            <a:avLst/>
            <a:gdLst/>
            <a:ahLst/>
            <a:cxnLst/>
            <a:rect l="l" t="t" r="r" b="b"/>
            <a:pathLst>
              <a:path w="2182495" h="431800">
                <a:moveTo>
                  <a:pt x="0" y="431292"/>
                </a:moveTo>
                <a:lnTo>
                  <a:pt x="2182368" y="431292"/>
                </a:lnTo>
                <a:lnTo>
                  <a:pt x="2182368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5419" y="4479416"/>
            <a:ext cx="8524240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03860" algn="ctr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园区停车系统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已储备市场上</a:t>
            </a:r>
            <a:r>
              <a:rPr sz="1800" b="1" spc="5" dirty="0">
                <a:latin typeface="微软雅黑" panose="020B0503020204020204" charset="-122"/>
                <a:cs typeface="微软雅黑" panose="020B0503020204020204" charset="-122"/>
              </a:rPr>
              <a:t>80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%的智慧停车系统合作伙伴包括富士智能、科拓、捷顺、支付宝等。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2605" y="1282446"/>
            <a:ext cx="1536065" cy="327025"/>
          </a:xfrm>
          <a:custGeom>
            <a:avLst/>
            <a:gdLst/>
            <a:ahLst/>
            <a:cxnLst/>
            <a:rect l="l" t="t" r="r" b="b"/>
            <a:pathLst>
              <a:path w="1536064" h="327025">
                <a:moveTo>
                  <a:pt x="26669" y="253012"/>
                </a:moveTo>
                <a:lnTo>
                  <a:pt x="23252" y="253704"/>
                </a:lnTo>
                <a:lnTo>
                  <a:pt x="11144" y="261889"/>
                </a:lnTo>
                <a:lnTo>
                  <a:pt x="2988" y="274004"/>
                </a:lnTo>
                <a:lnTo>
                  <a:pt x="0" y="288798"/>
                </a:lnTo>
                <a:lnTo>
                  <a:pt x="2988" y="303645"/>
                </a:lnTo>
                <a:lnTo>
                  <a:pt x="11144" y="315753"/>
                </a:lnTo>
                <a:lnTo>
                  <a:pt x="23252" y="323909"/>
                </a:lnTo>
                <a:lnTo>
                  <a:pt x="38100" y="326898"/>
                </a:lnTo>
                <a:lnTo>
                  <a:pt x="52947" y="323909"/>
                </a:lnTo>
                <a:lnTo>
                  <a:pt x="65055" y="315753"/>
                </a:lnTo>
                <a:lnTo>
                  <a:pt x="73211" y="303645"/>
                </a:lnTo>
                <a:lnTo>
                  <a:pt x="76200" y="288798"/>
                </a:lnTo>
                <a:lnTo>
                  <a:pt x="26669" y="288798"/>
                </a:lnTo>
                <a:lnTo>
                  <a:pt x="26669" y="253012"/>
                </a:lnTo>
                <a:close/>
              </a:path>
              <a:path w="1536064" h="327025">
                <a:moveTo>
                  <a:pt x="38100" y="250698"/>
                </a:moveTo>
                <a:lnTo>
                  <a:pt x="26669" y="253012"/>
                </a:lnTo>
                <a:lnTo>
                  <a:pt x="26669" y="288798"/>
                </a:lnTo>
                <a:lnTo>
                  <a:pt x="49530" y="288798"/>
                </a:lnTo>
                <a:lnTo>
                  <a:pt x="49530" y="253012"/>
                </a:lnTo>
                <a:lnTo>
                  <a:pt x="38100" y="250698"/>
                </a:lnTo>
                <a:close/>
              </a:path>
              <a:path w="1536064" h="327025">
                <a:moveTo>
                  <a:pt x="49530" y="253012"/>
                </a:moveTo>
                <a:lnTo>
                  <a:pt x="49530" y="288798"/>
                </a:lnTo>
                <a:lnTo>
                  <a:pt x="76200" y="288798"/>
                </a:lnTo>
                <a:lnTo>
                  <a:pt x="73211" y="274004"/>
                </a:lnTo>
                <a:lnTo>
                  <a:pt x="65055" y="261889"/>
                </a:lnTo>
                <a:lnTo>
                  <a:pt x="52947" y="253704"/>
                </a:lnTo>
                <a:lnTo>
                  <a:pt x="49530" y="253012"/>
                </a:lnTo>
                <a:close/>
              </a:path>
              <a:path w="1536064" h="327025">
                <a:moveTo>
                  <a:pt x="1461657" y="26669"/>
                </a:moveTo>
                <a:lnTo>
                  <a:pt x="26669" y="26669"/>
                </a:lnTo>
                <a:lnTo>
                  <a:pt x="26669" y="253012"/>
                </a:lnTo>
                <a:lnTo>
                  <a:pt x="38100" y="250698"/>
                </a:lnTo>
                <a:lnTo>
                  <a:pt x="49530" y="250698"/>
                </a:lnTo>
                <a:lnTo>
                  <a:pt x="49530" y="49529"/>
                </a:lnTo>
                <a:lnTo>
                  <a:pt x="38100" y="49529"/>
                </a:lnTo>
                <a:lnTo>
                  <a:pt x="49530" y="38100"/>
                </a:lnTo>
                <a:lnTo>
                  <a:pt x="1459357" y="38100"/>
                </a:lnTo>
                <a:lnTo>
                  <a:pt x="1461657" y="26669"/>
                </a:lnTo>
                <a:close/>
              </a:path>
              <a:path w="1536064" h="327025">
                <a:moveTo>
                  <a:pt x="49530" y="250698"/>
                </a:moveTo>
                <a:lnTo>
                  <a:pt x="38100" y="250698"/>
                </a:lnTo>
                <a:lnTo>
                  <a:pt x="49530" y="253012"/>
                </a:lnTo>
                <a:lnTo>
                  <a:pt x="49530" y="250698"/>
                </a:lnTo>
                <a:close/>
              </a:path>
              <a:path w="1536064" h="327025">
                <a:moveTo>
                  <a:pt x="1497457" y="0"/>
                </a:moveTo>
                <a:lnTo>
                  <a:pt x="1482609" y="2988"/>
                </a:lnTo>
                <a:lnTo>
                  <a:pt x="1470501" y="11144"/>
                </a:lnTo>
                <a:lnTo>
                  <a:pt x="1462345" y="23252"/>
                </a:lnTo>
                <a:lnTo>
                  <a:pt x="1459357" y="38100"/>
                </a:lnTo>
                <a:lnTo>
                  <a:pt x="1462345" y="52947"/>
                </a:lnTo>
                <a:lnTo>
                  <a:pt x="1470501" y="65055"/>
                </a:lnTo>
                <a:lnTo>
                  <a:pt x="1482609" y="73211"/>
                </a:lnTo>
                <a:lnTo>
                  <a:pt x="1497457" y="76200"/>
                </a:lnTo>
                <a:lnTo>
                  <a:pt x="1512304" y="73211"/>
                </a:lnTo>
                <a:lnTo>
                  <a:pt x="1524412" y="65055"/>
                </a:lnTo>
                <a:lnTo>
                  <a:pt x="1532568" y="52947"/>
                </a:lnTo>
                <a:lnTo>
                  <a:pt x="1533256" y="49529"/>
                </a:lnTo>
                <a:lnTo>
                  <a:pt x="1497457" y="49529"/>
                </a:lnTo>
                <a:lnTo>
                  <a:pt x="1497457" y="26669"/>
                </a:lnTo>
                <a:lnTo>
                  <a:pt x="1533256" y="26669"/>
                </a:lnTo>
                <a:lnTo>
                  <a:pt x="1532568" y="23252"/>
                </a:lnTo>
                <a:lnTo>
                  <a:pt x="1524412" y="11144"/>
                </a:lnTo>
                <a:lnTo>
                  <a:pt x="1512304" y="2988"/>
                </a:lnTo>
                <a:lnTo>
                  <a:pt x="1497457" y="0"/>
                </a:lnTo>
                <a:close/>
              </a:path>
              <a:path w="1536064" h="327025">
                <a:moveTo>
                  <a:pt x="49530" y="38100"/>
                </a:moveTo>
                <a:lnTo>
                  <a:pt x="38100" y="49529"/>
                </a:lnTo>
                <a:lnTo>
                  <a:pt x="49530" y="49529"/>
                </a:lnTo>
                <a:lnTo>
                  <a:pt x="49530" y="38100"/>
                </a:lnTo>
                <a:close/>
              </a:path>
              <a:path w="1536064" h="327025">
                <a:moveTo>
                  <a:pt x="1459357" y="38100"/>
                </a:moveTo>
                <a:lnTo>
                  <a:pt x="49530" y="38100"/>
                </a:lnTo>
                <a:lnTo>
                  <a:pt x="49530" y="49529"/>
                </a:lnTo>
                <a:lnTo>
                  <a:pt x="1461657" y="49529"/>
                </a:lnTo>
                <a:lnTo>
                  <a:pt x="1459357" y="38100"/>
                </a:lnTo>
                <a:close/>
              </a:path>
              <a:path w="1536064" h="327025">
                <a:moveTo>
                  <a:pt x="1533256" y="26669"/>
                </a:moveTo>
                <a:lnTo>
                  <a:pt x="1497457" y="26669"/>
                </a:lnTo>
                <a:lnTo>
                  <a:pt x="1497457" y="49529"/>
                </a:lnTo>
                <a:lnTo>
                  <a:pt x="1533256" y="49529"/>
                </a:lnTo>
                <a:lnTo>
                  <a:pt x="1535557" y="38100"/>
                </a:lnTo>
                <a:lnTo>
                  <a:pt x="1533256" y="266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98929" y="1550797"/>
            <a:ext cx="2178050" cy="1114425"/>
          </a:xfrm>
          <a:prstGeom prst="rect">
            <a:avLst/>
          </a:prstGeom>
          <a:ln w="47244">
            <a:solidFill>
              <a:srgbClr val="6FAC4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R="272415" lvl="0" indent="-457200" algn="just" fontAlgn="auto">
              <a:lnSpc>
                <a:spcPct val="15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建立后台数据驾驶舱，实现停车数据 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动态更新、实时共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享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64352" y="2191511"/>
            <a:ext cx="1497838" cy="2353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32576" y="2459735"/>
            <a:ext cx="970787" cy="1816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6026" y="3815334"/>
            <a:ext cx="832485" cy="256540"/>
          </a:xfrm>
          <a:custGeom>
            <a:avLst/>
            <a:gdLst/>
            <a:ahLst/>
            <a:cxnLst/>
            <a:rect l="l" t="t" r="r" b="b"/>
            <a:pathLst>
              <a:path w="832484" h="256539">
                <a:moveTo>
                  <a:pt x="38100" y="180340"/>
                </a:moveTo>
                <a:lnTo>
                  <a:pt x="23252" y="183328"/>
                </a:lnTo>
                <a:lnTo>
                  <a:pt x="11144" y="191484"/>
                </a:lnTo>
                <a:lnTo>
                  <a:pt x="2988" y="203592"/>
                </a:lnTo>
                <a:lnTo>
                  <a:pt x="0" y="218440"/>
                </a:lnTo>
                <a:lnTo>
                  <a:pt x="2988" y="233233"/>
                </a:lnTo>
                <a:lnTo>
                  <a:pt x="11144" y="245348"/>
                </a:lnTo>
                <a:lnTo>
                  <a:pt x="23252" y="253533"/>
                </a:lnTo>
                <a:lnTo>
                  <a:pt x="38100" y="256540"/>
                </a:lnTo>
                <a:lnTo>
                  <a:pt x="52947" y="253533"/>
                </a:lnTo>
                <a:lnTo>
                  <a:pt x="65055" y="245348"/>
                </a:lnTo>
                <a:lnTo>
                  <a:pt x="73211" y="233233"/>
                </a:lnTo>
                <a:lnTo>
                  <a:pt x="73891" y="229870"/>
                </a:lnTo>
                <a:lnTo>
                  <a:pt x="38100" y="229870"/>
                </a:lnTo>
                <a:lnTo>
                  <a:pt x="38100" y="207010"/>
                </a:lnTo>
                <a:lnTo>
                  <a:pt x="73899" y="207010"/>
                </a:lnTo>
                <a:lnTo>
                  <a:pt x="73211" y="203592"/>
                </a:lnTo>
                <a:lnTo>
                  <a:pt x="65055" y="191484"/>
                </a:lnTo>
                <a:lnTo>
                  <a:pt x="52947" y="183328"/>
                </a:lnTo>
                <a:lnTo>
                  <a:pt x="38100" y="180340"/>
                </a:lnTo>
                <a:close/>
              </a:path>
              <a:path w="832484" h="256539">
                <a:moveTo>
                  <a:pt x="73899" y="207010"/>
                </a:moveTo>
                <a:lnTo>
                  <a:pt x="38100" y="207010"/>
                </a:lnTo>
                <a:lnTo>
                  <a:pt x="38100" y="229870"/>
                </a:lnTo>
                <a:lnTo>
                  <a:pt x="73891" y="229870"/>
                </a:lnTo>
                <a:lnTo>
                  <a:pt x="76200" y="218440"/>
                </a:lnTo>
                <a:lnTo>
                  <a:pt x="73899" y="207010"/>
                </a:lnTo>
                <a:close/>
              </a:path>
              <a:path w="832484" h="256539">
                <a:moveTo>
                  <a:pt x="405002" y="207010"/>
                </a:moveTo>
                <a:lnTo>
                  <a:pt x="73899" y="207010"/>
                </a:lnTo>
                <a:lnTo>
                  <a:pt x="76200" y="218440"/>
                </a:lnTo>
                <a:lnTo>
                  <a:pt x="73891" y="229870"/>
                </a:lnTo>
                <a:lnTo>
                  <a:pt x="427863" y="229870"/>
                </a:lnTo>
                <a:lnTo>
                  <a:pt x="427863" y="218440"/>
                </a:lnTo>
                <a:lnTo>
                  <a:pt x="405002" y="218440"/>
                </a:lnTo>
                <a:lnTo>
                  <a:pt x="405002" y="207010"/>
                </a:lnTo>
                <a:close/>
              </a:path>
              <a:path w="832484" h="256539">
                <a:moveTo>
                  <a:pt x="758472" y="26670"/>
                </a:moveTo>
                <a:lnTo>
                  <a:pt x="405002" y="26670"/>
                </a:lnTo>
                <a:lnTo>
                  <a:pt x="405002" y="218440"/>
                </a:lnTo>
                <a:lnTo>
                  <a:pt x="416432" y="207010"/>
                </a:lnTo>
                <a:lnTo>
                  <a:pt x="427863" y="207010"/>
                </a:lnTo>
                <a:lnTo>
                  <a:pt x="427863" y="49530"/>
                </a:lnTo>
                <a:lnTo>
                  <a:pt x="416432" y="49530"/>
                </a:lnTo>
                <a:lnTo>
                  <a:pt x="427863" y="38100"/>
                </a:lnTo>
                <a:lnTo>
                  <a:pt x="756157" y="38100"/>
                </a:lnTo>
                <a:lnTo>
                  <a:pt x="758472" y="26670"/>
                </a:lnTo>
                <a:close/>
              </a:path>
              <a:path w="832484" h="256539">
                <a:moveTo>
                  <a:pt x="427863" y="207010"/>
                </a:moveTo>
                <a:lnTo>
                  <a:pt x="416432" y="207010"/>
                </a:lnTo>
                <a:lnTo>
                  <a:pt x="405002" y="218440"/>
                </a:lnTo>
                <a:lnTo>
                  <a:pt x="427863" y="218440"/>
                </a:lnTo>
                <a:lnTo>
                  <a:pt x="427863" y="207010"/>
                </a:lnTo>
                <a:close/>
              </a:path>
              <a:path w="832484" h="256539">
                <a:moveTo>
                  <a:pt x="794257" y="0"/>
                </a:moveTo>
                <a:lnTo>
                  <a:pt x="779464" y="2988"/>
                </a:lnTo>
                <a:lnTo>
                  <a:pt x="767349" y="11144"/>
                </a:lnTo>
                <a:lnTo>
                  <a:pt x="759164" y="23252"/>
                </a:lnTo>
                <a:lnTo>
                  <a:pt x="756157" y="38100"/>
                </a:lnTo>
                <a:lnTo>
                  <a:pt x="759164" y="52947"/>
                </a:lnTo>
                <a:lnTo>
                  <a:pt x="767349" y="65055"/>
                </a:lnTo>
                <a:lnTo>
                  <a:pt x="779464" y="73211"/>
                </a:lnTo>
                <a:lnTo>
                  <a:pt x="794257" y="76200"/>
                </a:lnTo>
                <a:lnTo>
                  <a:pt x="809105" y="73211"/>
                </a:lnTo>
                <a:lnTo>
                  <a:pt x="821213" y="65055"/>
                </a:lnTo>
                <a:lnTo>
                  <a:pt x="829369" y="52947"/>
                </a:lnTo>
                <a:lnTo>
                  <a:pt x="830057" y="49530"/>
                </a:lnTo>
                <a:lnTo>
                  <a:pt x="794257" y="49530"/>
                </a:lnTo>
                <a:lnTo>
                  <a:pt x="794257" y="26670"/>
                </a:lnTo>
                <a:lnTo>
                  <a:pt x="830057" y="26670"/>
                </a:lnTo>
                <a:lnTo>
                  <a:pt x="829369" y="23252"/>
                </a:lnTo>
                <a:lnTo>
                  <a:pt x="821213" y="11144"/>
                </a:lnTo>
                <a:lnTo>
                  <a:pt x="809105" y="2988"/>
                </a:lnTo>
                <a:lnTo>
                  <a:pt x="794257" y="0"/>
                </a:lnTo>
                <a:close/>
              </a:path>
              <a:path w="832484" h="256539">
                <a:moveTo>
                  <a:pt x="427863" y="38100"/>
                </a:moveTo>
                <a:lnTo>
                  <a:pt x="416432" y="49530"/>
                </a:lnTo>
                <a:lnTo>
                  <a:pt x="427863" y="49530"/>
                </a:lnTo>
                <a:lnTo>
                  <a:pt x="427863" y="38100"/>
                </a:lnTo>
                <a:close/>
              </a:path>
              <a:path w="832484" h="256539">
                <a:moveTo>
                  <a:pt x="756157" y="38100"/>
                </a:moveTo>
                <a:lnTo>
                  <a:pt x="427863" y="38100"/>
                </a:lnTo>
                <a:lnTo>
                  <a:pt x="427863" y="49530"/>
                </a:lnTo>
                <a:lnTo>
                  <a:pt x="758472" y="49530"/>
                </a:lnTo>
                <a:lnTo>
                  <a:pt x="756157" y="38100"/>
                </a:lnTo>
                <a:close/>
              </a:path>
              <a:path w="832484" h="256539">
                <a:moveTo>
                  <a:pt x="830057" y="26670"/>
                </a:moveTo>
                <a:lnTo>
                  <a:pt x="794257" y="26670"/>
                </a:lnTo>
                <a:lnTo>
                  <a:pt x="794257" y="49530"/>
                </a:lnTo>
                <a:lnTo>
                  <a:pt x="830057" y="49530"/>
                </a:lnTo>
                <a:lnTo>
                  <a:pt x="832357" y="38100"/>
                </a:lnTo>
                <a:lnTo>
                  <a:pt x="830057" y="266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42326" y="1956054"/>
            <a:ext cx="2178050" cy="2296795"/>
          </a:xfrm>
          <a:prstGeom prst="rect">
            <a:avLst/>
          </a:prstGeom>
          <a:ln w="47244">
            <a:solidFill>
              <a:srgbClr val="6FAC46"/>
            </a:solidFill>
          </a:ln>
        </p:spPr>
        <p:txBody>
          <a:bodyPr vert="horz" wrap="square" lIns="0" tIns="57150" rIns="0" bIns="0" rtlCol="0">
            <a:spAutoFit/>
          </a:bodyPr>
          <a:lstStyle/>
          <a:p>
            <a:pPr marL="379095" marR="371475" indent="202565">
              <a:lnSpc>
                <a:spcPct val="200000"/>
              </a:lnSpc>
              <a:spcBef>
                <a:spcPts val="450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月卡在线缴 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临停费用随时缴 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自有车辆随心锁 停车位置轻松查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04488" y="5247132"/>
            <a:ext cx="2883408" cy="1281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80904" y="5636067"/>
            <a:ext cx="1032198" cy="450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83096" y="5640323"/>
            <a:ext cx="841248" cy="466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98420" y="5669279"/>
            <a:ext cx="1499616" cy="4373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74252" y="5640323"/>
            <a:ext cx="464820" cy="4663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8" name="object 2"/>
          <p:cNvSpPr txBox="1">
            <a:spLocks noGrp="1"/>
          </p:cNvSpPr>
          <p:nvPr/>
        </p:nvSpPr>
        <p:spPr>
          <a:xfrm>
            <a:off x="78739" y="77850"/>
            <a:ext cx="3102610" cy="381000"/>
          </a:xfrm>
          <a:prstGeom prst="rect">
            <a:avLst/>
          </a:prstGeom>
        </p:spPr>
        <p:txBody>
          <a:bodyPr vert="horz" wrap="square" lIns="0" tIns="12065" rIns="0" bIns="0" rtlCol="0" anchor="t" anchorCtr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pc="-5" dirty="0"/>
              <a:t>智慧停车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reeform: Shape 41"/>
          <p:cNvSpPr/>
          <p:nvPr>
            <p:custDataLst>
              <p:tags r:id="rId2"/>
            </p:custDataLst>
          </p:nvPr>
        </p:nvSpPr>
        <p:spPr bwMode="auto">
          <a:xfrm>
            <a:off x="0" y="4544927"/>
            <a:ext cx="12191999" cy="2313074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ko-KR" alt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0" name="矩形 16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191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TextBox 1"/>
          <p:cNvSpPr txBox="1"/>
          <p:nvPr>
            <p:custDataLst>
              <p:tags r:id="rId4"/>
            </p:custDataLst>
          </p:nvPr>
        </p:nvSpPr>
        <p:spPr>
          <a:xfrm>
            <a:off x="3807696" y="767446"/>
            <a:ext cx="3021729" cy="92333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</a:p>
        </p:txBody>
      </p:sp>
      <p:sp>
        <p:nvSpPr>
          <p:cNvPr id="173" name="矩形 172"/>
          <p:cNvSpPr/>
          <p:nvPr>
            <p:custDataLst>
              <p:tags r:id="rId5"/>
            </p:custDataLst>
          </p:nvPr>
        </p:nvSpPr>
        <p:spPr>
          <a:xfrm>
            <a:off x="1128427" y="490447"/>
            <a:ext cx="2505645" cy="1200329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r" fontAlgn="auto">
              <a:lnSpc>
                <a:spcPct val="10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171" name="矩形 170"/>
          <p:cNvSpPr/>
          <p:nvPr>
            <p:custDataLst>
              <p:tags r:id="rId6"/>
            </p:custDataLst>
          </p:nvPr>
        </p:nvSpPr>
        <p:spPr>
          <a:xfrm>
            <a:off x="0" y="1914525"/>
            <a:ext cx="12192000" cy="8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7"/>
            </p:custDataLst>
          </p:nvPr>
        </p:nvSpPr>
        <p:spPr>
          <a:xfrm>
            <a:off x="1433195" y="2453640"/>
            <a:ext cx="970280" cy="769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8"/>
            </p:custDataLst>
          </p:nvPr>
        </p:nvSpPr>
        <p:spPr>
          <a:xfrm>
            <a:off x="2456180" y="2512060"/>
            <a:ext cx="3201035" cy="501015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园区现状与发展机遇</a:t>
            </a: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7" name="文本框 176"/>
          <p:cNvSpPr txBox="1"/>
          <p:nvPr>
            <p:custDataLst>
              <p:tags r:id="rId9"/>
            </p:custDataLst>
          </p:nvPr>
        </p:nvSpPr>
        <p:spPr>
          <a:xfrm>
            <a:off x="7003415" y="2453640"/>
            <a:ext cx="970280" cy="769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"/>
            </p:custDataLst>
          </p:nvPr>
        </p:nvSpPr>
        <p:spPr>
          <a:xfrm>
            <a:off x="8026400" y="2512060"/>
            <a:ext cx="2858770" cy="501015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智慧园区愿景</a:t>
            </a: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0" name="文本框 179"/>
          <p:cNvSpPr txBox="1"/>
          <p:nvPr>
            <p:custDataLst>
              <p:tags r:id="rId11"/>
            </p:custDataLst>
          </p:nvPr>
        </p:nvSpPr>
        <p:spPr>
          <a:xfrm>
            <a:off x="1433195" y="3789045"/>
            <a:ext cx="970280" cy="769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2"/>
            </p:custDataLst>
          </p:nvPr>
        </p:nvSpPr>
        <p:spPr>
          <a:xfrm>
            <a:off x="2453640" y="3846830"/>
            <a:ext cx="2858770" cy="501015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智慧解决方案架构</a:t>
            </a: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3" name="文本框 182"/>
          <p:cNvSpPr txBox="1"/>
          <p:nvPr>
            <p:custDataLst>
              <p:tags r:id="rId13"/>
            </p:custDataLst>
          </p:nvPr>
        </p:nvSpPr>
        <p:spPr>
          <a:xfrm>
            <a:off x="7003415" y="3789045"/>
            <a:ext cx="970280" cy="769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4"/>
            </p:custDataLst>
          </p:nvPr>
        </p:nvSpPr>
        <p:spPr>
          <a:xfrm>
            <a:off x="8026400" y="3847465"/>
            <a:ext cx="3392170" cy="501015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智慧园区各子系统介绍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endParaRPr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6" name="文本框 185"/>
          <p:cNvSpPr txBox="1"/>
          <p:nvPr>
            <p:custDataLst>
              <p:tags r:id="rId15"/>
            </p:custDataLst>
          </p:nvPr>
        </p:nvSpPr>
        <p:spPr>
          <a:xfrm>
            <a:off x="1430655" y="5125085"/>
            <a:ext cx="970280" cy="769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05.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6"/>
            </p:custDataLst>
          </p:nvPr>
        </p:nvSpPr>
        <p:spPr>
          <a:xfrm>
            <a:off x="2453640" y="5182870"/>
            <a:ext cx="3355975" cy="501015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智慧园区</a:t>
            </a:r>
            <a:r>
              <a:rPr 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建设意义</a:t>
            </a:r>
          </a:p>
        </p:txBody>
      </p:sp>
      <p:sp>
        <p:nvSpPr>
          <p:cNvPr id="2" name="文本框 1"/>
          <p:cNvSpPr txBox="1"/>
          <p:nvPr>
            <p:custDataLst>
              <p:tags r:id="rId17"/>
            </p:custDataLst>
          </p:nvPr>
        </p:nvSpPr>
        <p:spPr>
          <a:xfrm>
            <a:off x="7003415" y="5125085"/>
            <a:ext cx="970280" cy="769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06.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8"/>
            </p:custDataLst>
          </p:nvPr>
        </p:nvSpPr>
        <p:spPr>
          <a:xfrm>
            <a:off x="8026400" y="5182870"/>
            <a:ext cx="3355975" cy="501015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智慧园区典型用户案例</a:t>
            </a: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56944" y="754378"/>
            <a:ext cx="8991221" cy="6020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524" y="804748"/>
            <a:ext cx="4140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智能能耗，管控、监测、收费一体化管理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78739" y="72135"/>
            <a:ext cx="3102610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智能能耗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052146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flipH="1">
            <a:off x="0" y="5646420"/>
            <a:ext cx="600075" cy="1222375"/>
            <a:chOff x="18260" y="8876"/>
            <a:chExt cx="945" cy="1925"/>
          </a:xfrm>
        </p:grpSpPr>
        <p:sp>
          <p:nvSpPr>
            <p:cNvPr id="3" name="矩形 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noFill/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7" name="object 8"/>
          <p:cNvSpPr/>
          <p:nvPr/>
        </p:nvSpPr>
        <p:spPr>
          <a:xfrm>
            <a:off x="6581140" y="1096645"/>
            <a:ext cx="3241040" cy="823595"/>
          </a:xfrm>
          <a:custGeom>
            <a:avLst/>
            <a:gdLst/>
            <a:ahLst/>
            <a:cxnLst/>
            <a:rect l="l" t="t" r="r" b="b"/>
            <a:pathLst>
              <a:path w="1391920" h="353695">
                <a:moveTo>
                  <a:pt x="0" y="353568"/>
                </a:moveTo>
                <a:lnTo>
                  <a:pt x="1391412" y="353568"/>
                </a:lnTo>
                <a:lnTo>
                  <a:pt x="1391412" y="0"/>
                </a:lnTo>
                <a:lnTo>
                  <a:pt x="0" y="0"/>
                </a:lnTo>
                <a:lnTo>
                  <a:pt x="0" y="353568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7180580" y="1194435"/>
            <a:ext cx="219392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智能</a:t>
            </a:r>
            <a:r>
              <a:rPr lang="zh-CN" sz="4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管理</a:t>
            </a:r>
          </a:p>
        </p:txBody>
      </p:sp>
      <p:sp>
        <p:nvSpPr>
          <p:cNvPr id="15" name="object 14"/>
          <p:cNvSpPr txBox="1"/>
          <p:nvPr/>
        </p:nvSpPr>
        <p:spPr>
          <a:xfrm>
            <a:off x="7381875" y="2388235"/>
            <a:ext cx="1638935" cy="20548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 defTabSz="914400" fontAlgn="auto">
              <a:lnSpc>
                <a:spcPct val="150000"/>
              </a:lnSpc>
              <a:spcBef>
                <a:spcPts val="4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资产管理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 defTabSz="914400" fontAlgn="auto">
              <a:lnSpc>
                <a:spcPct val="150000"/>
              </a:lnSpc>
              <a:spcBef>
                <a:spcPts val="38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招商入驻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 defTabSz="914400" fontAlgn="auto">
              <a:lnSpc>
                <a:spcPct val="15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客户服务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 defTabSz="914400" fontAlgn="auto">
              <a:lnSpc>
                <a:spcPct val="15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广告管理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object 5"/>
          <p:cNvSpPr/>
          <p:nvPr/>
        </p:nvSpPr>
        <p:spPr>
          <a:xfrm>
            <a:off x="457200" y="605790"/>
            <a:ext cx="5109845" cy="56438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4587240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资产管理系统</a:t>
            </a:r>
          </a:p>
        </p:txBody>
      </p:sp>
      <p:sp>
        <p:nvSpPr>
          <p:cNvPr id="3" name="object 3"/>
          <p:cNvSpPr/>
          <p:nvPr/>
        </p:nvSpPr>
        <p:spPr>
          <a:xfrm>
            <a:off x="8255507" y="1516668"/>
            <a:ext cx="1828800" cy="1462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62471" y="1411224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0"/>
                </a:moveTo>
                <a:lnTo>
                  <a:pt x="0" y="3659124"/>
                </a:lnTo>
              </a:path>
            </a:pathLst>
          </a:custGeom>
          <a:ln w="12192">
            <a:solidFill>
              <a:srgbClr val="AFB9CD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2471" y="5423915"/>
            <a:ext cx="0" cy="1037590"/>
          </a:xfrm>
          <a:custGeom>
            <a:avLst/>
            <a:gdLst/>
            <a:ahLst/>
            <a:cxnLst/>
            <a:rect l="l" t="t" r="r" b="b"/>
            <a:pathLst>
              <a:path h="1037589">
                <a:moveTo>
                  <a:pt x="0" y="0"/>
                </a:moveTo>
                <a:lnTo>
                  <a:pt x="0" y="1037145"/>
                </a:lnTo>
              </a:path>
            </a:pathLst>
          </a:custGeom>
          <a:ln w="12192">
            <a:solidFill>
              <a:srgbClr val="AFB9CD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54779" y="5070347"/>
            <a:ext cx="2108200" cy="35369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3335" rIns="0" bIns="0" rtlCol="0">
            <a:spAutoFit/>
          </a:bodyPr>
          <a:lstStyle/>
          <a:p>
            <a:pPr marL="55753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客户管理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2471" y="5070347"/>
            <a:ext cx="1844039" cy="353695"/>
          </a:xfrm>
          <a:prstGeom prst="rect">
            <a:avLst/>
          </a:prstGeom>
          <a:solidFill>
            <a:srgbClr val="9DC3E6"/>
          </a:solidFill>
        </p:spPr>
        <p:txBody>
          <a:bodyPr vert="horz" wrap="square" lIns="0" tIns="13335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合同管理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0154" y="5663285"/>
            <a:ext cx="53016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后台支持随时查看合同信息、随时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设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置参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，合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同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无纸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管 理，轻松、高效、安全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9486" y="2496606"/>
            <a:ext cx="1584266" cy="1434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819" y="2522220"/>
            <a:ext cx="112776" cy="195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89230" y="1674712"/>
            <a:ext cx="487970" cy="4864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89484" y="2883498"/>
            <a:ext cx="508798" cy="5073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89121" y="4143502"/>
            <a:ext cx="479044" cy="479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28820" y="1780794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客户列表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7930" y="4214876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信息管理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27930" y="3015741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统计分析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49295" y="1994916"/>
            <a:ext cx="323215" cy="2411095"/>
          </a:xfrm>
          <a:custGeom>
            <a:avLst/>
            <a:gdLst/>
            <a:ahLst/>
            <a:cxnLst/>
            <a:rect l="l" t="t" r="r" b="b"/>
            <a:pathLst>
              <a:path w="323214" h="2411095">
                <a:moveTo>
                  <a:pt x="323088" y="2410968"/>
                </a:moveTo>
                <a:lnTo>
                  <a:pt x="249007" y="2410256"/>
                </a:lnTo>
                <a:lnTo>
                  <a:pt x="181002" y="2408229"/>
                </a:lnTo>
                <a:lnTo>
                  <a:pt x="121013" y="2405049"/>
                </a:lnTo>
                <a:lnTo>
                  <a:pt x="70979" y="2400879"/>
                </a:lnTo>
                <a:lnTo>
                  <a:pt x="32839" y="2395879"/>
                </a:lnTo>
                <a:lnTo>
                  <a:pt x="0" y="2384044"/>
                </a:lnTo>
                <a:lnTo>
                  <a:pt x="0" y="26924"/>
                </a:lnTo>
                <a:lnTo>
                  <a:pt x="70979" y="10088"/>
                </a:lnTo>
                <a:lnTo>
                  <a:pt x="121013" y="5918"/>
                </a:lnTo>
                <a:lnTo>
                  <a:pt x="181002" y="2738"/>
                </a:lnTo>
                <a:lnTo>
                  <a:pt x="249007" y="711"/>
                </a:lnTo>
                <a:lnTo>
                  <a:pt x="323088" y="0"/>
                </a:lnTo>
              </a:path>
            </a:pathLst>
          </a:custGeom>
          <a:ln w="12192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85609" y="3873246"/>
            <a:ext cx="4683760" cy="41275"/>
          </a:xfrm>
          <a:custGeom>
            <a:avLst/>
            <a:gdLst/>
            <a:ahLst/>
            <a:cxnLst/>
            <a:rect l="l" t="t" r="r" b="b"/>
            <a:pathLst>
              <a:path w="4683759" h="41275">
                <a:moveTo>
                  <a:pt x="0" y="41147"/>
                </a:moveTo>
                <a:lnTo>
                  <a:pt x="4683252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65976" y="3756685"/>
            <a:ext cx="362686" cy="3626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70369" y="3835146"/>
            <a:ext cx="158496" cy="1584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70369" y="3835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248" y="158495"/>
                </a:moveTo>
                <a:lnTo>
                  <a:pt x="48381" y="152274"/>
                </a:lnTo>
                <a:lnTo>
                  <a:pt x="23193" y="135302"/>
                </a:lnTo>
                <a:lnTo>
                  <a:pt x="6221" y="110114"/>
                </a:lnTo>
                <a:lnTo>
                  <a:pt x="0" y="79247"/>
                </a:lnTo>
                <a:lnTo>
                  <a:pt x="6221" y="48381"/>
                </a:lnTo>
                <a:lnTo>
                  <a:pt x="23193" y="23193"/>
                </a:lnTo>
                <a:lnTo>
                  <a:pt x="48381" y="6221"/>
                </a:lnTo>
                <a:lnTo>
                  <a:pt x="79248" y="0"/>
                </a:lnTo>
                <a:lnTo>
                  <a:pt x="110114" y="6221"/>
                </a:lnTo>
                <a:lnTo>
                  <a:pt x="135302" y="23193"/>
                </a:lnTo>
                <a:lnTo>
                  <a:pt x="152274" y="48381"/>
                </a:lnTo>
                <a:lnTo>
                  <a:pt x="158496" y="79247"/>
                </a:lnTo>
                <a:lnTo>
                  <a:pt x="152274" y="110114"/>
                </a:lnTo>
                <a:lnTo>
                  <a:pt x="135302" y="135302"/>
                </a:lnTo>
                <a:lnTo>
                  <a:pt x="110114" y="152274"/>
                </a:lnTo>
                <a:lnTo>
                  <a:pt x="79248" y="158495"/>
                </a:lnTo>
                <a:close/>
              </a:path>
            </a:pathLst>
          </a:custGeom>
          <a:ln w="102107">
            <a:solidFill>
              <a:srgbClr val="75AF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39027" y="3398901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7ABF0"/>
                </a:solidFill>
                <a:latin typeface="微软雅黑" panose="020B0503020204020204" charset="-122"/>
                <a:cs typeface="微软雅黑" panose="020B0503020204020204" charset="-122"/>
              </a:rPr>
              <a:t>合同列表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87133" y="4129785"/>
            <a:ext cx="13970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35140" y="3697223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1335" y="0"/>
                </a:moveTo>
                <a:lnTo>
                  <a:pt x="13019" y="1625"/>
                </a:lnTo>
                <a:lnTo>
                  <a:pt x="6238" y="6048"/>
                </a:lnTo>
                <a:lnTo>
                  <a:pt x="1672" y="12590"/>
                </a:lnTo>
                <a:lnTo>
                  <a:pt x="0" y="20574"/>
                </a:lnTo>
                <a:lnTo>
                  <a:pt x="1672" y="28557"/>
                </a:lnTo>
                <a:lnTo>
                  <a:pt x="6238" y="35099"/>
                </a:lnTo>
                <a:lnTo>
                  <a:pt x="13019" y="39522"/>
                </a:lnTo>
                <a:lnTo>
                  <a:pt x="21335" y="41148"/>
                </a:lnTo>
                <a:lnTo>
                  <a:pt x="29652" y="39522"/>
                </a:lnTo>
                <a:lnTo>
                  <a:pt x="36433" y="35099"/>
                </a:lnTo>
                <a:lnTo>
                  <a:pt x="40999" y="28557"/>
                </a:lnTo>
                <a:lnTo>
                  <a:pt x="42671" y="20574"/>
                </a:lnTo>
                <a:lnTo>
                  <a:pt x="40999" y="12590"/>
                </a:lnTo>
                <a:lnTo>
                  <a:pt x="36433" y="6048"/>
                </a:lnTo>
                <a:lnTo>
                  <a:pt x="29652" y="1625"/>
                </a:lnTo>
                <a:lnTo>
                  <a:pt x="21335" y="0"/>
                </a:lnTo>
                <a:close/>
              </a:path>
            </a:pathLst>
          </a:custGeom>
          <a:solidFill>
            <a:srgbClr val="4856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9456" y="3735361"/>
            <a:ext cx="362686" cy="3641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43850" y="3813809"/>
            <a:ext cx="158496" cy="1600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43850" y="3813809"/>
            <a:ext cx="158750" cy="160020"/>
          </a:xfrm>
          <a:custGeom>
            <a:avLst/>
            <a:gdLst/>
            <a:ahLst/>
            <a:cxnLst/>
            <a:rect l="l" t="t" r="r" b="b"/>
            <a:pathLst>
              <a:path w="158750" h="160020">
                <a:moveTo>
                  <a:pt x="79248" y="160019"/>
                </a:moveTo>
                <a:lnTo>
                  <a:pt x="48381" y="153733"/>
                </a:lnTo>
                <a:lnTo>
                  <a:pt x="23193" y="136588"/>
                </a:lnTo>
                <a:lnTo>
                  <a:pt x="6221" y="111156"/>
                </a:lnTo>
                <a:lnTo>
                  <a:pt x="0" y="80009"/>
                </a:lnTo>
                <a:lnTo>
                  <a:pt x="6221" y="48863"/>
                </a:lnTo>
                <a:lnTo>
                  <a:pt x="23193" y="23431"/>
                </a:lnTo>
                <a:lnTo>
                  <a:pt x="48381" y="6286"/>
                </a:lnTo>
                <a:lnTo>
                  <a:pt x="79248" y="0"/>
                </a:lnTo>
                <a:lnTo>
                  <a:pt x="110114" y="6286"/>
                </a:lnTo>
                <a:lnTo>
                  <a:pt x="135302" y="23431"/>
                </a:lnTo>
                <a:lnTo>
                  <a:pt x="152274" y="48863"/>
                </a:lnTo>
                <a:lnTo>
                  <a:pt x="158496" y="80009"/>
                </a:lnTo>
                <a:lnTo>
                  <a:pt x="152274" y="111156"/>
                </a:lnTo>
                <a:lnTo>
                  <a:pt x="135302" y="136588"/>
                </a:lnTo>
                <a:lnTo>
                  <a:pt x="110114" y="153733"/>
                </a:lnTo>
                <a:lnTo>
                  <a:pt x="79248" y="160019"/>
                </a:lnTo>
                <a:close/>
              </a:path>
            </a:pathLst>
          </a:custGeom>
          <a:ln w="102107">
            <a:solidFill>
              <a:srgbClr val="75AF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798689" y="4221860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7ABF0"/>
                </a:solidFill>
                <a:latin typeface="微软雅黑" panose="020B0503020204020204" charset="-122"/>
                <a:cs typeface="微软雅黑" panose="020B0503020204020204" charset="-122"/>
              </a:rPr>
              <a:t>签约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44104" y="3568649"/>
            <a:ext cx="13970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991856" y="4067555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36" y="0"/>
                </a:moveTo>
                <a:lnTo>
                  <a:pt x="13019" y="1672"/>
                </a:lnTo>
                <a:lnTo>
                  <a:pt x="6238" y="6238"/>
                </a:lnTo>
                <a:lnTo>
                  <a:pt x="1672" y="13019"/>
                </a:lnTo>
                <a:lnTo>
                  <a:pt x="0" y="21336"/>
                </a:lnTo>
                <a:lnTo>
                  <a:pt x="1672" y="29652"/>
                </a:lnTo>
                <a:lnTo>
                  <a:pt x="6238" y="36433"/>
                </a:lnTo>
                <a:lnTo>
                  <a:pt x="13019" y="40999"/>
                </a:lnTo>
                <a:lnTo>
                  <a:pt x="21336" y="42672"/>
                </a:lnTo>
                <a:lnTo>
                  <a:pt x="29652" y="40999"/>
                </a:lnTo>
                <a:lnTo>
                  <a:pt x="36433" y="36433"/>
                </a:lnTo>
                <a:lnTo>
                  <a:pt x="40999" y="29652"/>
                </a:lnTo>
                <a:lnTo>
                  <a:pt x="42672" y="21336"/>
                </a:lnTo>
                <a:lnTo>
                  <a:pt x="40999" y="13019"/>
                </a:lnTo>
                <a:lnTo>
                  <a:pt x="36433" y="6238"/>
                </a:lnTo>
                <a:lnTo>
                  <a:pt x="29652" y="1672"/>
                </a:lnTo>
                <a:lnTo>
                  <a:pt x="21336" y="0"/>
                </a:lnTo>
                <a:close/>
              </a:path>
            </a:pathLst>
          </a:custGeom>
          <a:solidFill>
            <a:srgbClr val="4856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90076" y="3735361"/>
            <a:ext cx="362686" cy="3641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94469" y="3813809"/>
            <a:ext cx="158496" cy="1600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94469" y="3813809"/>
            <a:ext cx="158750" cy="160020"/>
          </a:xfrm>
          <a:custGeom>
            <a:avLst/>
            <a:gdLst/>
            <a:ahLst/>
            <a:cxnLst/>
            <a:rect l="l" t="t" r="r" b="b"/>
            <a:pathLst>
              <a:path w="158750" h="160020">
                <a:moveTo>
                  <a:pt x="79248" y="160019"/>
                </a:moveTo>
                <a:lnTo>
                  <a:pt x="48381" y="153733"/>
                </a:lnTo>
                <a:lnTo>
                  <a:pt x="23193" y="136588"/>
                </a:lnTo>
                <a:lnTo>
                  <a:pt x="6221" y="111156"/>
                </a:lnTo>
                <a:lnTo>
                  <a:pt x="0" y="80009"/>
                </a:lnTo>
                <a:lnTo>
                  <a:pt x="6221" y="48863"/>
                </a:lnTo>
                <a:lnTo>
                  <a:pt x="23193" y="23431"/>
                </a:lnTo>
                <a:lnTo>
                  <a:pt x="48381" y="6286"/>
                </a:lnTo>
                <a:lnTo>
                  <a:pt x="79248" y="0"/>
                </a:lnTo>
                <a:lnTo>
                  <a:pt x="110114" y="6286"/>
                </a:lnTo>
                <a:lnTo>
                  <a:pt x="135302" y="23431"/>
                </a:lnTo>
                <a:lnTo>
                  <a:pt x="152274" y="48863"/>
                </a:lnTo>
                <a:lnTo>
                  <a:pt x="158496" y="80009"/>
                </a:lnTo>
                <a:lnTo>
                  <a:pt x="152274" y="111156"/>
                </a:lnTo>
                <a:lnTo>
                  <a:pt x="135302" y="136588"/>
                </a:lnTo>
                <a:lnTo>
                  <a:pt x="110114" y="153733"/>
                </a:lnTo>
                <a:lnTo>
                  <a:pt x="79248" y="160019"/>
                </a:lnTo>
                <a:close/>
              </a:path>
            </a:pathLst>
          </a:custGeom>
          <a:ln w="102107">
            <a:solidFill>
              <a:srgbClr val="75AF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955405" y="3398901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7ABF0"/>
                </a:solidFill>
                <a:latin typeface="微软雅黑" panose="020B0503020204020204" charset="-122"/>
                <a:cs typeface="微软雅黑" panose="020B0503020204020204" charset="-122"/>
              </a:rPr>
              <a:t>续约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01073" y="4117594"/>
            <a:ext cx="13970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dirty="0">
                <a:latin typeface="微软雅黑" panose="020B0503020204020204" charset="-122"/>
                <a:cs typeface="微软雅黑" panose="020B0503020204020204" charset="-122"/>
              </a:rPr>
              <a:t>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148571" y="3683508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1335" y="0"/>
                </a:moveTo>
                <a:lnTo>
                  <a:pt x="13019" y="1625"/>
                </a:lnTo>
                <a:lnTo>
                  <a:pt x="6238" y="6048"/>
                </a:lnTo>
                <a:lnTo>
                  <a:pt x="1672" y="12590"/>
                </a:lnTo>
                <a:lnTo>
                  <a:pt x="0" y="20574"/>
                </a:lnTo>
                <a:lnTo>
                  <a:pt x="1672" y="28557"/>
                </a:lnTo>
                <a:lnTo>
                  <a:pt x="6238" y="35099"/>
                </a:lnTo>
                <a:lnTo>
                  <a:pt x="13019" y="39522"/>
                </a:lnTo>
                <a:lnTo>
                  <a:pt x="21335" y="41148"/>
                </a:lnTo>
                <a:lnTo>
                  <a:pt x="29652" y="39522"/>
                </a:lnTo>
                <a:lnTo>
                  <a:pt x="36433" y="35099"/>
                </a:lnTo>
                <a:lnTo>
                  <a:pt x="40999" y="28557"/>
                </a:lnTo>
                <a:lnTo>
                  <a:pt x="42672" y="20574"/>
                </a:lnTo>
                <a:lnTo>
                  <a:pt x="40999" y="12590"/>
                </a:lnTo>
                <a:lnTo>
                  <a:pt x="36433" y="6048"/>
                </a:lnTo>
                <a:lnTo>
                  <a:pt x="29652" y="1625"/>
                </a:lnTo>
                <a:lnTo>
                  <a:pt x="21335" y="0"/>
                </a:lnTo>
                <a:close/>
              </a:path>
            </a:pathLst>
          </a:custGeom>
          <a:solidFill>
            <a:srgbClr val="4856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43743" y="3721646"/>
            <a:ext cx="362686" cy="3641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48138" y="3800094"/>
            <a:ext cx="158495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48138" y="3800094"/>
            <a:ext cx="158750" cy="160020"/>
          </a:xfrm>
          <a:custGeom>
            <a:avLst/>
            <a:gdLst/>
            <a:ahLst/>
            <a:cxnLst/>
            <a:rect l="l" t="t" r="r" b="b"/>
            <a:pathLst>
              <a:path w="158750" h="160020">
                <a:moveTo>
                  <a:pt x="79247" y="160019"/>
                </a:moveTo>
                <a:lnTo>
                  <a:pt x="48381" y="153733"/>
                </a:lnTo>
                <a:lnTo>
                  <a:pt x="23193" y="136588"/>
                </a:lnTo>
                <a:lnTo>
                  <a:pt x="6221" y="111156"/>
                </a:lnTo>
                <a:lnTo>
                  <a:pt x="0" y="80009"/>
                </a:lnTo>
                <a:lnTo>
                  <a:pt x="6221" y="48863"/>
                </a:lnTo>
                <a:lnTo>
                  <a:pt x="23193" y="23431"/>
                </a:lnTo>
                <a:lnTo>
                  <a:pt x="48381" y="6286"/>
                </a:lnTo>
                <a:lnTo>
                  <a:pt x="79247" y="0"/>
                </a:lnTo>
                <a:lnTo>
                  <a:pt x="110114" y="6286"/>
                </a:lnTo>
                <a:lnTo>
                  <a:pt x="135302" y="23431"/>
                </a:lnTo>
                <a:lnTo>
                  <a:pt x="152274" y="48863"/>
                </a:lnTo>
                <a:lnTo>
                  <a:pt x="158495" y="80009"/>
                </a:lnTo>
                <a:lnTo>
                  <a:pt x="152274" y="111156"/>
                </a:lnTo>
                <a:lnTo>
                  <a:pt x="135302" y="136588"/>
                </a:lnTo>
                <a:lnTo>
                  <a:pt x="110114" y="153733"/>
                </a:lnTo>
                <a:lnTo>
                  <a:pt x="79247" y="160019"/>
                </a:lnTo>
                <a:close/>
              </a:path>
            </a:pathLst>
          </a:custGeom>
          <a:ln w="102107">
            <a:solidFill>
              <a:srgbClr val="75AF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127106" y="4222496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7ABF0"/>
                </a:solidFill>
                <a:latin typeface="微软雅黑" panose="020B0503020204020204" charset="-122"/>
                <a:cs typeface="微软雅黑" panose="020B0503020204020204" charset="-122"/>
              </a:rPr>
              <a:t>变更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258170" y="3568649"/>
            <a:ext cx="13970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latin typeface="微软雅黑" panose="020B0503020204020204" charset="-122"/>
                <a:cs typeface="微软雅黑" panose="020B0503020204020204" charset="-122"/>
              </a:rPr>
              <a:t>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306811" y="4070603"/>
            <a:ext cx="41275" cy="43180"/>
          </a:xfrm>
          <a:custGeom>
            <a:avLst/>
            <a:gdLst/>
            <a:ahLst/>
            <a:cxnLst/>
            <a:rect l="l" t="t" r="r" b="b"/>
            <a:pathLst>
              <a:path w="41275" h="43179">
                <a:moveTo>
                  <a:pt x="20574" y="0"/>
                </a:moveTo>
                <a:lnTo>
                  <a:pt x="12590" y="1672"/>
                </a:lnTo>
                <a:lnTo>
                  <a:pt x="6048" y="6238"/>
                </a:lnTo>
                <a:lnTo>
                  <a:pt x="1625" y="13019"/>
                </a:lnTo>
                <a:lnTo>
                  <a:pt x="0" y="21336"/>
                </a:lnTo>
                <a:lnTo>
                  <a:pt x="1625" y="29652"/>
                </a:lnTo>
                <a:lnTo>
                  <a:pt x="6048" y="36433"/>
                </a:lnTo>
                <a:lnTo>
                  <a:pt x="12590" y="40999"/>
                </a:lnTo>
                <a:lnTo>
                  <a:pt x="20574" y="42672"/>
                </a:lnTo>
                <a:lnTo>
                  <a:pt x="28557" y="40999"/>
                </a:lnTo>
                <a:lnTo>
                  <a:pt x="35099" y="36433"/>
                </a:lnTo>
                <a:lnTo>
                  <a:pt x="39522" y="29652"/>
                </a:lnTo>
                <a:lnTo>
                  <a:pt x="41148" y="21336"/>
                </a:lnTo>
                <a:lnTo>
                  <a:pt x="39522" y="13019"/>
                </a:lnTo>
                <a:lnTo>
                  <a:pt x="35099" y="6238"/>
                </a:lnTo>
                <a:lnTo>
                  <a:pt x="28557" y="1672"/>
                </a:lnTo>
                <a:lnTo>
                  <a:pt x="20574" y="0"/>
                </a:lnTo>
                <a:close/>
              </a:path>
            </a:pathLst>
          </a:custGeom>
          <a:solidFill>
            <a:srgbClr val="4856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300459" y="3721646"/>
            <a:ext cx="362686" cy="3641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04854" y="3800094"/>
            <a:ext cx="158496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404854" y="3800094"/>
            <a:ext cx="158750" cy="160020"/>
          </a:xfrm>
          <a:custGeom>
            <a:avLst/>
            <a:gdLst/>
            <a:ahLst/>
            <a:cxnLst/>
            <a:rect l="l" t="t" r="r" b="b"/>
            <a:pathLst>
              <a:path w="158750" h="160020">
                <a:moveTo>
                  <a:pt x="79248" y="160019"/>
                </a:moveTo>
                <a:lnTo>
                  <a:pt x="48381" y="153733"/>
                </a:lnTo>
                <a:lnTo>
                  <a:pt x="23193" y="136588"/>
                </a:lnTo>
                <a:lnTo>
                  <a:pt x="6221" y="111156"/>
                </a:lnTo>
                <a:lnTo>
                  <a:pt x="0" y="80009"/>
                </a:lnTo>
                <a:lnTo>
                  <a:pt x="6221" y="48863"/>
                </a:lnTo>
                <a:lnTo>
                  <a:pt x="23193" y="23431"/>
                </a:lnTo>
                <a:lnTo>
                  <a:pt x="48381" y="6286"/>
                </a:lnTo>
                <a:lnTo>
                  <a:pt x="79248" y="0"/>
                </a:lnTo>
                <a:lnTo>
                  <a:pt x="110114" y="6286"/>
                </a:lnTo>
                <a:lnTo>
                  <a:pt x="135302" y="23431"/>
                </a:lnTo>
                <a:lnTo>
                  <a:pt x="152274" y="48863"/>
                </a:lnTo>
                <a:lnTo>
                  <a:pt x="158496" y="80009"/>
                </a:lnTo>
                <a:lnTo>
                  <a:pt x="152274" y="111156"/>
                </a:lnTo>
                <a:lnTo>
                  <a:pt x="135302" y="136588"/>
                </a:lnTo>
                <a:lnTo>
                  <a:pt x="110114" y="153733"/>
                </a:lnTo>
                <a:lnTo>
                  <a:pt x="79248" y="160019"/>
                </a:lnTo>
                <a:close/>
              </a:path>
            </a:pathLst>
          </a:custGeom>
          <a:ln w="102107">
            <a:solidFill>
              <a:srgbClr val="75AF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269218" y="3398901"/>
            <a:ext cx="431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7ABF0"/>
                </a:solidFill>
                <a:latin typeface="微软雅黑" panose="020B0503020204020204" charset="-122"/>
                <a:cs typeface="微软雅黑" panose="020B0503020204020204" charset="-122"/>
              </a:rPr>
              <a:t>退约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414886" y="4117594"/>
            <a:ext cx="13970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dirty="0">
                <a:latin typeface="微软雅黑" panose="020B0503020204020204" charset="-122"/>
                <a:cs typeface="微软雅黑" panose="020B0503020204020204" charset="-122"/>
              </a:rPr>
              <a:t>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463528" y="368198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2590" y="1625"/>
                </a:lnTo>
                <a:lnTo>
                  <a:pt x="6048" y="6048"/>
                </a:lnTo>
                <a:lnTo>
                  <a:pt x="1625" y="12590"/>
                </a:lnTo>
                <a:lnTo>
                  <a:pt x="0" y="20574"/>
                </a:lnTo>
                <a:lnTo>
                  <a:pt x="1625" y="28557"/>
                </a:lnTo>
                <a:lnTo>
                  <a:pt x="6048" y="35099"/>
                </a:lnTo>
                <a:lnTo>
                  <a:pt x="12590" y="39522"/>
                </a:lnTo>
                <a:lnTo>
                  <a:pt x="20574" y="41148"/>
                </a:lnTo>
                <a:lnTo>
                  <a:pt x="28557" y="39522"/>
                </a:lnTo>
                <a:lnTo>
                  <a:pt x="35099" y="35099"/>
                </a:lnTo>
                <a:lnTo>
                  <a:pt x="39522" y="28557"/>
                </a:lnTo>
                <a:lnTo>
                  <a:pt x="41148" y="20574"/>
                </a:lnTo>
                <a:lnTo>
                  <a:pt x="39522" y="12590"/>
                </a:lnTo>
                <a:lnTo>
                  <a:pt x="35099" y="6048"/>
                </a:lnTo>
                <a:lnTo>
                  <a:pt x="28557" y="1625"/>
                </a:lnTo>
                <a:lnTo>
                  <a:pt x="20574" y="0"/>
                </a:lnTo>
                <a:close/>
              </a:path>
            </a:pathLst>
          </a:custGeom>
          <a:solidFill>
            <a:srgbClr val="4856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00531" y="5663285"/>
            <a:ext cx="50990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支持批量处理客户信息，关联客户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相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关信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息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，对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据进行 统计整理等功能，数字化管理客户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提高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理工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作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效</a:t>
            </a:r>
            <a:r>
              <a:rPr sz="1600" b="1" spc="10" dirty="0">
                <a:latin typeface="微软雅黑" panose="020B0503020204020204" charset="-122"/>
                <a:cs typeface="微软雅黑" panose="020B0503020204020204" charset="-122"/>
              </a:rPr>
              <a:t>率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!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50" name="object 50"/>
          <p:cNvSpPr txBox="1"/>
          <p:nvPr/>
        </p:nvSpPr>
        <p:spPr>
          <a:xfrm>
            <a:off x="109524" y="804748"/>
            <a:ext cx="3911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轻松管理您的客户及合同，工作更高效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Kingsoft\Desktop\图片库\城市\简单建筑\apartment-apartment-building-architecture-323705.jpgapartment-apartment-building-architecture-3237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0" y="1015200"/>
            <a:ext cx="4268172" cy="4992237"/>
          </a:xfrm>
          <a:prstGeom prst="rect">
            <a:avLst/>
          </a:prstGeom>
        </p:spPr>
      </p:pic>
      <p:sp>
        <p:nvSpPr>
          <p:cNvPr id="8" name="Rectangle 7"/>
          <p:cNvSpPr/>
          <p:nvPr>
            <p:custDataLst>
              <p:tags r:id="rId3"/>
            </p:custDataLst>
          </p:nvPr>
        </p:nvSpPr>
        <p:spPr>
          <a:xfrm>
            <a:off x="4619820" y="4219673"/>
            <a:ext cx="914400" cy="9847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rgbClr val="B47654">
              <a:shade val="50000"/>
            </a:srgbClr>
          </a:lnRef>
          <a:fillRef idx="1">
            <a:srgbClr val="B47654"/>
          </a:fillRef>
          <a:effectRef idx="0">
            <a:srgbClr val="B4765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noProof="0">
              <a:ln>
                <a:noFill/>
              </a:ln>
              <a:solidFill>
                <a:schemeClr val="accent1">
                  <a:alpha val="6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9" name="TextBox 8"/>
          <p:cNvSpPr txBox="1"/>
          <p:nvPr>
            <p:custDataLst>
              <p:tags r:id="rId4"/>
            </p:custDataLst>
          </p:nvPr>
        </p:nvSpPr>
        <p:spPr>
          <a:xfrm>
            <a:off x="9071695" y="50115"/>
            <a:ext cx="2492775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4400" b="1" u="none" strike="noStrike" kern="1200" cap="none" spc="0" normalizeH="0" noProof="0" dirty="0">
                <a:ln>
                  <a:noFill/>
                </a:ln>
                <a:solidFill>
                  <a:schemeClr val="accent1">
                    <a:alpha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”</a:t>
            </a:r>
          </a:p>
        </p:txBody>
      </p: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4777538" y="1927565"/>
            <a:ext cx="5712338" cy="6864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 fontScale="875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4000" b="1" spc="1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微软雅黑" panose="020B0503020204020204" charset="-122"/>
              </a:rPr>
              <a:t>物业管理平台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4504710" y="2052616"/>
            <a:ext cx="115146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9625" y="4443730"/>
            <a:ext cx="2540000" cy="750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•</a:t>
            </a:r>
            <a:r>
              <a:rPr 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智能物业</a:t>
            </a:r>
          </a:p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•</a:t>
            </a:r>
            <a:r>
              <a:rPr 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物联网平台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052146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flipH="1">
            <a:off x="0" y="5646420"/>
            <a:ext cx="600075" cy="1222375"/>
            <a:chOff x="18260" y="8876"/>
            <a:chExt cx="945" cy="1925"/>
          </a:xfrm>
        </p:grpSpPr>
        <p:sp>
          <p:nvSpPr>
            <p:cNvPr id="3" name="矩形 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noFill/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7" name="object 8"/>
          <p:cNvSpPr/>
          <p:nvPr/>
        </p:nvSpPr>
        <p:spPr>
          <a:xfrm>
            <a:off x="6581140" y="1096645"/>
            <a:ext cx="3241040" cy="823595"/>
          </a:xfrm>
          <a:custGeom>
            <a:avLst/>
            <a:gdLst/>
            <a:ahLst/>
            <a:cxnLst/>
            <a:rect l="l" t="t" r="r" b="b"/>
            <a:pathLst>
              <a:path w="1391920" h="353695">
                <a:moveTo>
                  <a:pt x="0" y="353568"/>
                </a:moveTo>
                <a:lnTo>
                  <a:pt x="1391412" y="353568"/>
                </a:lnTo>
                <a:lnTo>
                  <a:pt x="1391412" y="0"/>
                </a:lnTo>
                <a:lnTo>
                  <a:pt x="0" y="0"/>
                </a:lnTo>
                <a:lnTo>
                  <a:pt x="0" y="353568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7180580" y="1194435"/>
            <a:ext cx="219392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智能</a:t>
            </a:r>
            <a:r>
              <a:rPr lang="zh-CN" sz="4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物业</a:t>
            </a:r>
          </a:p>
        </p:txBody>
      </p:sp>
      <p:sp>
        <p:nvSpPr>
          <p:cNvPr id="15" name="object 14"/>
          <p:cNvSpPr txBox="1"/>
          <p:nvPr/>
        </p:nvSpPr>
        <p:spPr>
          <a:xfrm>
            <a:off x="7381875" y="2388235"/>
            <a:ext cx="1638935" cy="30778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 defTabSz="914400" fontAlgn="auto">
              <a:lnSpc>
                <a:spcPct val="150000"/>
              </a:lnSpc>
              <a:spcBef>
                <a:spcPts val="38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物业报修</a:t>
            </a:r>
            <a:endParaRPr sz="2000" spc="-5" dirty="0">
              <a:solidFill>
                <a:srgbClr val="252525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41300" indent="-228600" defTabSz="914400" fontAlgn="auto">
              <a:lnSpc>
                <a:spcPct val="15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设备巡检</a:t>
            </a:r>
          </a:p>
          <a:p>
            <a:pPr marL="241300" indent="-228600" defTabSz="914400" fontAlgn="auto">
              <a:lnSpc>
                <a:spcPct val="15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品质核查</a:t>
            </a:r>
          </a:p>
          <a:p>
            <a:pPr marL="241300" indent="-228600" defTabSz="914400" fontAlgn="auto">
              <a:lnSpc>
                <a:spcPct val="15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综合巡更</a:t>
            </a:r>
          </a:p>
          <a:p>
            <a:pPr marL="241300" indent="-228600" defTabSz="914400" fontAlgn="auto">
              <a:lnSpc>
                <a:spcPct val="15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sz="2000" spc="-5" dirty="0">
                <a:solidFill>
                  <a:srgbClr val="252525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仓库管理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 defTabSz="914400" fontAlgn="auto">
              <a:lnSpc>
                <a:spcPct val="15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457200" y="605155"/>
            <a:ext cx="5473700" cy="56445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4587240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pc="-5" dirty="0"/>
              <a:t>设备巡检</a:t>
            </a:r>
          </a:p>
        </p:txBody>
      </p:sp>
      <p:sp>
        <p:nvSpPr>
          <p:cNvPr id="3" name="object 3"/>
          <p:cNvSpPr/>
          <p:nvPr/>
        </p:nvSpPr>
        <p:spPr>
          <a:xfrm>
            <a:off x="2774255" y="1374647"/>
            <a:ext cx="2468280" cy="48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9075" y="1374647"/>
            <a:ext cx="2823972" cy="4983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12764" y="1406652"/>
            <a:ext cx="975360" cy="975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2764" y="3284220"/>
            <a:ext cx="975360" cy="9738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2764" y="5160264"/>
            <a:ext cx="975360" cy="973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0845" y="1544516"/>
            <a:ext cx="2052320" cy="76136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0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任务提醒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自动生成巡检任务提醒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7530845" y="3232855"/>
            <a:ext cx="3065780" cy="11017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0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自动上传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15000"/>
              </a:lnSpc>
              <a:spcBef>
                <a:spcPts val="570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巡检人员扫描设备二维码或拍照， 记录自动上传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0845" y="5177333"/>
            <a:ext cx="2458085" cy="820419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0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内容表格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快速生成设备巡检内容表格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10" y="779779"/>
            <a:ext cx="3683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设备巡检，现场拍照，记录自动上传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4587240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pc="-5" dirty="0"/>
              <a:t>智慧支付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058" y="6421932"/>
            <a:ext cx="196215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lang="en-US" sz="1200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5</a:t>
            </a:r>
            <a:endParaRPr lang="en-US"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6216" y="1367027"/>
            <a:ext cx="1207135" cy="2990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9050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业务系统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4132" y="1367027"/>
            <a:ext cx="1201420" cy="2990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905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支付渠道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39683" y="1367027"/>
            <a:ext cx="1202690" cy="2990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905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账务系统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5100" y="1367027"/>
            <a:ext cx="1202690" cy="2990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905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银行账户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814" y="6053124"/>
            <a:ext cx="167957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971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AM</a:t>
            </a:r>
            <a:r>
              <a:rPr sz="10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S：园区资产管理系统  P</a:t>
            </a:r>
            <a:r>
              <a:rPr sz="1000" b="1" spc="-10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M</a:t>
            </a:r>
            <a:r>
              <a:rPr sz="10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S：园区物业管理系统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电子钱包：园区</a:t>
            </a:r>
            <a:r>
              <a:rPr sz="1000" b="1" spc="-10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0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000" b="1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0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电子钱包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33386" y="4285488"/>
            <a:ext cx="145415" cy="434340"/>
          </a:xfrm>
          <a:custGeom>
            <a:avLst/>
            <a:gdLst/>
            <a:ahLst/>
            <a:cxnLst/>
            <a:rect l="l" t="t" r="r" b="b"/>
            <a:pathLst>
              <a:path w="145414" h="434339">
                <a:moveTo>
                  <a:pt x="72419" y="0"/>
                </a:moveTo>
                <a:lnTo>
                  <a:pt x="41566" y="23062"/>
                </a:lnTo>
                <a:lnTo>
                  <a:pt x="39114" y="37020"/>
                </a:lnTo>
                <a:lnTo>
                  <a:pt x="41566" y="50978"/>
                </a:lnTo>
                <a:lnTo>
                  <a:pt x="48924" y="63245"/>
                </a:lnTo>
                <a:lnTo>
                  <a:pt x="59912" y="71389"/>
                </a:lnTo>
                <a:lnTo>
                  <a:pt x="72435" y="74104"/>
                </a:lnTo>
                <a:lnTo>
                  <a:pt x="84982" y="71389"/>
                </a:lnTo>
                <a:lnTo>
                  <a:pt x="96041" y="63245"/>
                </a:lnTo>
                <a:lnTo>
                  <a:pt x="103328" y="50978"/>
                </a:lnTo>
                <a:lnTo>
                  <a:pt x="105757" y="37020"/>
                </a:lnTo>
                <a:lnTo>
                  <a:pt x="103328" y="23062"/>
                </a:lnTo>
                <a:lnTo>
                  <a:pt x="72419" y="0"/>
                </a:lnTo>
                <a:close/>
              </a:path>
              <a:path w="145414" h="434339">
                <a:moveTo>
                  <a:pt x="67466" y="254126"/>
                </a:moveTo>
                <a:lnTo>
                  <a:pt x="32287" y="254126"/>
                </a:lnTo>
                <a:lnTo>
                  <a:pt x="32287" y="414781"/>
                </a:lnTo>
                <a:lnTo>
                  <a:pt x="33670" y="422392"/>
                </a:lnTo>
                <a:lnTo>
                  <a:pt x="37447" y="428609"/>
                </a:lnTo>
                <a:lnTo>
                  <a:pt x="43056" y="432802"/>
                </a:lnTo>
                <a:lnTo>
                  <a:pt x="49940" y="434339"/>
                </a:lnTo>
                <a:lnTo>
                  <a:pt x="56751" y="432802"/>
                </a:lnTo>
                <a:lnTo>
                  <a:pt x="62323" y="428609"/>
                </a:lnTo>
                <a:lnTo>
                  <a:pt x="66085" y="422392"/>
                </a:lnTo>
                <a:lnTo>
                  <a:pt x="67466" y="414781"/>
                </a:lnTo>
                <a:lnTo>
                  <a:pt x="67466" y="254126"/>
                </a:lnTo>
                <a:close/>
              </a:path>
              <a:path w="145414" h="434339">
                <a:moveTo>
                  <a:pt x="112551" y="136270"/>
                </a:moveTo>
                <a:lnTo>
                  <a:pt x="32160" y="136270"/>
                </a:lnTo>
                <a:lnTo>
                  <a:pt x="32160" y="254126"/>
                </a:lnTo>
                <a:lnTo>
                  <a:pt x="77372" y="254126"/>
                </a:lnTo>
                <a:lnTo>
                  <a:pt x="77372" y="414781"/>
                </a:lnTo>
                <a:lnTo>
                  <a:pt x="78753" y="422392"/>
                </a:lnTo>
                <a:lnTo>
                  <a:pt x="82516" y="428609"/>
                </a:lnTo>
                <a:lnTo>
                  <a:pt x="88088" y="432802"/>
                </a:lnTo>
                <a:lnTo>
                  <a:pt x="94898" y="434339"/>
                </a:lnTo>
                <a:lnTo>
                  <a:pt x="101728" y="432802"/>
                </a:lnTo>
                <a:lnTo>
                  <a:pt x="107344" y="428609"/>
                </a:lnTo>
                <a:lnTo>
                  <a:pt x="111150" y="422392"/>
                </a:lnTo>
                <a:lnTo>
                  <a:pt x="112551" y="414781"/>
                </a:lnTo>
                <a:lnTo>
                  <a:pt x="112551" y="136270"/>
                </a:lnTo>
                <a:close/>
              </a:path>
              <a:path w="145414" h="434339">
                <a:moveTo>
                  <a:pt x="112170" y="81661"/>
                </a:moveTo>
                <a:lnTo>
                  <a:pt x="32541" y="81661"/>
                </a:lnTo>
                <a:lnTo>
                  <a:pt x="23552" y="82603"/>
                </a:lnTo>
                <a:lnTo>
                  <a:pt x="15952" y="84962"/>
                </a:lnTo>
                <a:lnTo>
                  <a:pt x="9985" y="88197"/>
                </a:lnTo>
                <a:lnTo>
                  <a:pt x="6125" y="91693"/>
                </a:lnTo>
                <a:lnTo>
                  <a:pt x="0" y="99694"/>
                </a:lnTo>
                <a:lnTo>
                  <a:pt x="29" y="256031"/>
                </a:lnTo>
                <a:lnTo>
                  <a:pt x="4982" y="261493"/>
                </a:lnTo>
                <a:lnTo>
                  <a:pt x="17301" y="261493"/>
                </a:lnTo>
                <a:lnTo>
                  <a:pt x="22018" y="256031"/>
                </a:lnTo>
                <a:lnTo>
                  <a:pt x="22127" y="136270"/>
                </a:lnTo>
                <a:lnTo>
                  <a:pt x="112551" y="136270"/>
                </a:lnTo>
                <a:lnTo>
                  <a:pt x="144682" y="136144"/>
                </a:lnTo>
                <a:lnTo>
                  <a:pt x="144682" y="112775"/>
                </a:lnTo>
                <a:lnTo>
                  <a:pt x="145063" y="109347"/>
                </a:lnTo>
                <a:lnTo>
                  <a:pt x="144936" y="99694"/>
                </a:lnTo>
                <a:lnTo>
                  <a:pt x="138713" y="91693"/>
                </a:lnTo>
                <a:lnTo>
                  <a:pt x="134780" y="88251"/>
                </a:lnTo>
                <a:lnTo>
                  <a:pt x="128776" y="85010"/>
                </a:lnTo>
                <a:lnTo>
                  <a:pt x="121104" y="82603"/>
                </a:lnTo>
                <a:lnTo>
                  <a:pt x="112170" y="81661"/>
                </a:lnTo>
                <a:close/>
              </a:path>
              <a:path w="145414" h="434339">
                <a:moveTo>
                  <a:pt x="144682" y="136144"/>
                </a:moveTo>
                <a:lnTo>
                  <a:pt x="122711" y="136144"/>
                </a:lnTo>
                <a:lnTo>
                  <a:pt x="122823" y="256031"/>
                </a:lnTo>
                <a:lnTo>
                  <a:pt x="127537" y="261366"/>
                </a:lnTo>
                <a:lnTo>
                  <a:pt x="139856" y="261366"/>
                </a:lnTo>
                <a:lnTo>
                  <a:pt x="144573" y="255905"/>
                </a:lnTo>
                <a:lnTo>
                  <a:pt x="144682" y="136144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6766" y="2724911"/>
            <a:ext cx="807720" cy="78105"/>
          </a:xfrm>
          <a:custGeom>
            <a:avLst/>
            <a:gdLst/>
            <a:ahLst/>
            <a:cxnLst/>
            <a:rect l="l" t="t" r="r" b="b"/>
            <a:pathLst>
              <a:path w="807719" h="78105">
                <a:moveTo>
                  <a:pt x="729996" y="0"/>
                </a:moveTo>
                <a:lnTo>
                  <a:pt x="729996" y="77724"/>
                </a:lnTo>
                <a:lnTo>
                  <a:pt x="781812" y="51815"/>
                </a:lnTo>
                <a:lnTo>
                  <a:pt x="742950" y="51815"/>
                </a:lnTo>
                <a:lnTo>
                  <a:pt x="742950" y="25908"/>
                </a:lnTo>
                <a:lnTo>
                  <a:pt x="781812" y="25908"/>
                </a:lnTo>
                <a:lnTo>
                  <a:pt x="729996" y="0"/>
                </a:lnTo>
                <a:close/>
              </a:path>
              <a:path w="807719" h="78105">
                <a:moveTo>
                  <a:pt x="729996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729996" y="51815"/>
                </a:lnTo>
                <a:lnTo>
                  <a:pt x="729996" y="25908"/>
                </a:lnTo>
                <a:close/>
              </a:path>
              <a:path w="807719" h="78105">
                <a:moveTo>
                  <a:pt x="781812" y="25908"/>
                </a:moveTo>
                <a:lnTo>
                  <a:pt x="742950" y="25908"/>
                </a:lnTo>
                <a:lnTo>
                  <a:pt x="742950" y="51815"/>
                </a:lnTo>
                <a:lnTo>
                  <a:pt x="781812" y="51815"/>
                </a:lnTo>
                <a:lnTo>
                  <a:pt x="807720" y="38862"/>
                </a:lnTo>
                <a:lnTo>
                  <a:pt x="781812" y="25908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96840" y="3805428"/>
            <a:ext cx="217932" cy="21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5216" y="3805428"/>
            <a:ext cx="370840" cy="100965"/>
          </a:xfrm>
          <a:custGeom>
            <a:avLst/>
            <a:gdLst/>
            <a:ahLst/>
            <a:cxnLst/>
            <a:rect l="l" t="t" r="r" b="b"/>
            <a:pathLst>
              <a:path w="370840" h="100964">
                <a:moveTo>
                  <a:pt x="71310" y="57658"/>
                </a:moveTo>
                <a:lnTo>
                  <a:pt x="59988" y="59350"/>
                </a:lnTo>
                <a:lnTo>
                  <a:pt x="50744" y="63960"/>
                </a:lnTo>
                <a:lnTo>
                  <a:pt x="44512" y="70784"/>
                </a:lnTo>
                <a:lnTo>
                  <a:pt x="42227" y="79121"/>
                </a:lnTo>
                <a:lnTo>
                  <a:pt x="44512" y="87457"/>
                </a:lnTo>
                <a:lnTo>
                  <a:pt x="50744" y="94281"/>
                </a:lnTo>
                <a:lnTo>
                  <a:pt x="59988" y="98891"/>
                </a:lnTo>
                <a:lnTo>
                  <a:pt x="71310" y="100584"/>
                </a:lnTo>
                <a:lnTo>
                  <a:pt x="82630" y="98891"/>
                </a:lnTo>
                <a:lnTo>
                  <a:pt x="91870" y="94281"/>
                </a:lnTo>
                <a:lnTo>
                  <a:pt x="96549" y="89154"/>
                </a:lnTo>
                <a:lnTo>
                  <a:pt x="63766" y="89154"/>
                </a:lnTo>
                <a:lnTo>
                  <a:pt x="57645" y="84709"/>
                </a:lnTo>
                <a:lnTo>
                  <a:pt x="57645" y="73533"/>
                </a:lnTo>
                <a:lnTo>
                  <a:pt x="63766" y="69088"/>
                </a:lnTo>
                <a:lnTo>
                  <a:pt x="96549" y="69088"/>
                </a:lnTo>
                <a:lnTo>
                  <a:pt x="91870" y="63960"/>
                </a:lnTo>
                <a:lnTo>
                  <a:pt x="82630" y="59350"/>
                </a:lnTo>
                <a:lnTo>
                  <a:pt x="71310" y="57658"/>
                </a:lnTo>
                <a:close/>
              </a:path>
              <a:path w="370840" h="100964">
                <a:moveTo>
                  <a:pt x="294728" y="57658"/>
                </a:moveTo>
                <a:lnTo>
                  <a:pt x="283407" y="59350"/>
                </a:lnTo>
                <a:lnTo>
                  <a:pt x="274162" y="63960"/>
                </a:lnTo>
                <a:lnTo>
                  <a:pt x="267930" y="70784"/>
                </a:lnTo>
                <a:lnTo>
                  <a:pt x="265645" y="79121"/>
                </a:lnTo>
                <a:lnTo>
                  <a:pt x="267930" y="87457"/>
                </a:lnTo>
                <a:lnTo>
                  <a:pt x="274162" y="94281"/>
                </a:lnTo>
                <a:lnTo>
                  <a:pt x="283407" y="98891"/>
                </a:lnTo>
                <a:lnTo>
                  <a:pt x="294728" y="100584"/>
                </a:lnTo>
                <a:lnTo>
                  <a:pt x="306049" y="98891"/>
                </a:lnTo>
                <a:lnTo>
                  <a:pt x="315302" y="94281"/>
                </a:lnTo>
                <a:lnTo>
                  <a:pt x="319994" y="89154"/>
                </a:lnTo>
                <a:lnTo>
                  <a:pt x="287185" y="89154"/>
                </a:lnTo>
                <a:lnTo>
                  <a:pt x="281063" y="84709"/>
                </a:lnTo>
                <a:lnTo>
                  <a:pt x="281063" y="73533"/>
                </a:lnTo>
                <a:lnTo>
                  <a:pt x="287185" y="69088"/>
                </a:lnTo>
                <a:lnTo>
                  <a:pt x="319994" y="69088"/>
                </a:lnTo>
                <a:lnTo>
                  <a:pt x="315302" y="63960"/>
                </a:lnTo>
                <a:lnTo>
                  <a:pt x="306049" y="59350"/>
                </a:lnTo>
                <a:lnTo>
                  <a:pt x="294728" y="57658"/>
                </a:lnTo>
                <a:close/>
              </a:path>
              <a:path w="370840" h="100964">
                <a:moveTo>
                  <a:pt x="96549" y="69088"/>
                </a:moveTo>
                <a:lnTo>
                  <a:pt x="78854" y="69088"/>
                </a:lnTo>
                <a:lnTo>
                  <a:pt x="84975" y="73533"/>
                </a:lnTo>
                <a:lnTo>
                  <a:pt x="84975" y="84709"/>
                </a:lnTo>
                <a:lnTo>
                  <a:pt x="78854" y="89154"/>
                </a:lnTo>
                <a:lnTo>
                  <a:pt x="96549" y="89154"/>
                </a:lnTo>
                <a:lnTo>
                  <a:pt x="98097" y="87457"/>
                </a:lnTo>
                <a:lnTo>
                  <a:pt x="100380" y="79121"/>
                </a:lnTo>
                <a:lnTo>
                  <a:pt x="98097" y="70784"/>
                </a:lnTo>
                <a:lnTo>
                  <a:pt x="96549" y="69088"/>
                </a:lnTo>
                <a:close/>
              </a:path>
              <a:path w="370840" h="100964">
                <a:moveTo>
                  <a:pt x="319994" y="69088"/>
                </a:moveTo>
                <a:lnTo>
                  <a:pt x="302259" y="69088"/>
                </a:lnTo>
                <a:lnTo>
                  <a:pt x="308381" y="73533"/>
                </a:lnTo>
                <a:lnTo>
                  <a:pt x="308381" y="84709"/>
                </a:lnTo>
                <a:lnTo>
                  <a:pt x="302259" y="89154"/>
                </a:lnTo>
                <a:lnTo>
                  <a:pt x="319994" y="89154"/>
                </a:lnTo>
                <a:lnTo>
                  <a:pt x="321546" y="87457"/>
                </a:lnTo>
                <a:lnTo>
                  <a:pt x="323837" y="79121"/>
                </a:lnTo>
                <a:lnTo>
                  <a:pt x="321546" y="70784"/>
                </a:lnTo>
                <a:lnTo>
                  <a:pt x="319994" y="69088"/>
                </a:lnTo>
                <a:close/>
              </a:path>
              <a:path w="370840" h="100964">
                <a:moveTo>
                  <a:pt x="362150" y="52959"/>
                </a:moveTo>
                <a:lnTo>
                  <a:pt x="294728" y="52959"/>
                </a:lnTo>
                <a:lnTo>
                  <a:pt x="308540" y="55010"/>
                </a:lnTo>
                <a:lnTo>
                  <a:pt x="319819" y="60610"/>
                </a:lnTo>
                <a:lnTo>
                  <a:pt x="327424" y="68925"/>
                </a:lnTo>
                <a:lnTo>
                  <a:pt x="330212" y="79121"/>
                </a:lnTo>
                <a:lnTo>
                  <a:pt x="330212" y="81026"/>
                </a:lnTo>
                <a:lnTo>
                  <a:pt x="329933" y="82931"/>
                </a:lnTo>
                <a:lnTo>
                  <a:pt x="329412" y="84709"/>
                </a:lnTo>
                <a:lnTo>
                  <a:pt x="367398" y="84709"/>
                </a:lnTo>
                <a:lnTo>
                  <a:pt x="370331" y="82550"/>
                </a:lnTo>
                <a:lnTo>
                  <a:pt x="370331" y="57277"/>
                </a:lnTo>
                <a:lnTo>
                  <a:pt x="367398" y="55118"/>
                </a:lnTo>
                <a:lnTo>
                  <a:pt x="362153" y="55118"/>
                </a:lnTo>
                <a:lnTo>
                  <a:pt x="362150" y="52959"/>
                </a:lnTo>
                <a:close/>
              </a:path>
              <a:path w="370840" h="100964">
                <a:moveTo>
                  <a:pt x="219849" y="0"/>
                </a:moveTo>
                <a:lnTo>
                  <a:pt x="106743" y="0"/>
                </a:lnTo>
                <a:lnTo>
                  <a:pt x="100876" y="1397"/>
                </a:lnTo>
                <a:lnTo>
                  <a:pt x="95973" y="3937"/>
                </a:lnTo>
                <a:lnTo>
                  <a:pt x="86746" y="9731"/>
                </a:lnTo>
                <a:lnTo>
                  <a:pt x="77047" y="16859"/>
                </a:lnTo>
                <a:lnTo>
                  <a:pt x="68391" y="23368"/>
                </a:lnTo>
                <a:lnTo>
                  <a:pt x="62293" y="27305"/>
                </a:lnTo>
                <a:lnTo>
                  <a:pt x="59893" y="28448"/>
                </a:lnTo>
                <a:lnTo>
                  <a:pt x="57264" y="29337"/>
                </a:lnTo>
                <a:lnTo>
                  <a:pt x="54457" y="29591"/>
                </a:lnTo>
                <a:lnTo>
                  <a:pt x="18770" y="35052"/>
                </a:lnTo>
                <a:lnTo>
                  <a:pt x="12725" y="35687"/>
                </a:lnTo>
                <a:lnTo>
                  <a:pt x="8191" y="39370"/>
                </a:lnTo>
                <a:lnTo>
                  <a:pt x="8166" y="54737"/>
                </a:lnTo>
                <a:lnTo>
                  <a:pt x="2971" y="54737"/>
                </a:lnTo>
                <a:lnTo>
                  <a:pt x="0" y="57023"/>
                </a:lnTo>
                <a:lnTo>
                  <a:pt x="0" y="82296"/>
                </a:lnTo>
                <a:lnTo>
                  <a:pt x="2971" y="84455"/>
                </a:lnTo>
                <a:lnTo>
                  <a:pt x="36537" y="84455"/>
                </a:lnTo>
                <a:lnTo>
                  <a:pt x="36124" y="82931"/>
                </a:lnTo>
                <a:lnTo>
                  <a:pt x="36003" y="82296"/>
                </a:lnTo>
                <a:lnTo>
                  <a:pt x="35831" y="81026"/>
                </a:lnTo>
                <a:lnTo>
                  <a:pt x="35814" y="79121"/>
                </a:lnTo>
                <a:lnTo>
                  <a:pt x="38604" y="68925"/>
                </a:lnTo>
                <a:lnTo>
                  <a:pt x="46213" y="60610"/>
                </a:lnTo>
                <a:lnTo>
                  <a:pt x="57497" y="55010"/>
                </a:lnTo>
                <a:lnTo>
                  <a:pt x="71310" y="52959"/>
                </a:lnTo>
                <a:lnTo>
                  <a:pt x="362150" y="52959"/>
                </a:lnTo>
                <a:lnTo>
                  <a:pt x="362140" y="46482"/>
                </a:lnTo>
                <a:lnTo>
                  <a:pt x="359651" y="44196"/>
                </a:lnTo>
                <a:lnTo>
                  <a:pt x="277143" y="32258"/>
                </a:lnTo>
                <a:lnTo>
                  <a:pt x="99110" y="32258"/>
                </a:lnTo>
                <a:lnTo>
                  <a:pt x="97332" y="30353"/>
                </a:lnTo>
                <a:lnTo>
                  <a:pt x="98272" y="28575"/>
                </a:lnTo>
                <a:lnTo>
                  <a:pt x="111480" y="9271"/>
                </a:lnTo>
                <a:lnTo>
                  <a:pt x="116357" y="6985"/>
                </a:lnTo>
                <a:lnTo>
                  <a:pt x="233320" y="6985"/>
                </a:lnTo>
                <a:lnTo>
                  <a:pt x="225920" y="1651"/>
                </a:lnTo>
                <a:lnTo>
                  <a:pt x="219849" y="0"/>
                </a:lnTo>
                <a:close/>
              </a:path>
              <a:path w="370840" h="100964">
                <a:moveTo>
                  <a:pt x="294728" y="52959"/>
                </a:moveTo>
                <a:lnTo>
                  <a:pt x="71310" y="52959"/>
                </a:lnTo>
                <a:lnTo>
                  <a:pt x="85121" y="55010"/>
                </a:lnTo>
                <a:lnTo>
                  <a:pt x="96400" y="60610"/>
                </a:lnTo>
                <a:lnTo>
                  <a:pt x="104005" y="68925"/>
                </a:lnTo>
                <a:lnTo>
                  <a:pt x="106794" y="79121"/>
                </a:lnTo>
                <a:lnTo>
                  <a:pt x="106777" y="81026"/>
                </a:lnTo>
                <a:lnTo>
                  <a:pt x="106604" y="82296"/>
                </a:lnTo>
                <a:lnTo>
                  <a:pt x="106484" y="82931"/>
                </a:lnTo>
                <a:lnTo>
                  <a:pt x="106070" y="84455"/>
                </a:lnTo>
                <a:lnTo>
                  <a:pt x="259981" y="84455"/>
                </a:lnTo>
                <a:lnTo>
                  <a:pt x="259578" y="82931"/>
                </a:lnTo>
                <a:lnTo>
                  <a:pt x="259460" y="82296"/>
                </a:lnTo>
                <a:lnTo>
                  <a:pt x="259287" y="81026"/>
                </a:lnTo>
                <a:lnTo>
                  <a:pt x="259270" y="79121"/>
                </a:lnTo>
                <a:lnTo>
                  <a:pt x="262053" y="68925"/>
                </a:lnTo>
                <a:lnTo>
                  <a:pt x="269646" y="60610"/>
                </a:lnTo>
                <a:lnTo>
                  <a:pt x="280916" y="55010"/>
                </a:lnTo>
                <a:lnTo>
                  <a:pt x="294728" y="52959"/>
                </a:lnTo>
                <a:close/>
              </a:path>
              <a:path w="370840" h="100964">
                <a:moveTo>
                  <a:pt x="168986" y="6985"/>
                </a:moveTo>
                <a:lnTo>
                  <a:pt x="154393" y="6985"/>
                </a:lnTo>
                <a:lnTo>
                  <a:pt x="155867" y="8001"/>
                </a:lnTo>
                <a:lnTo>
                  <a:pt x="156008" y="10668"/>
                </a:lnTo>
                <a:lnTo>
                  <a:pt x="157238" y="30861"/>
                </a:lnTo>
                <a:lnTo>
                  <a:pt x="155422" y="32258"/>
                </a:lnTo>
                <a:lnTo>
                  <a:pt x="172567" y="32258"/>
                </a:lnTo>
                <a:lnTo>
                  <a:pt x="170764" y="31115"/>
                </a:lnTo>
                <a:lnTo>
                  <a:pt x="167474" y="8255"/>
                </a:lnTo>
                <a:lnTo>
                  <a:pt x="168986" y="6985"/>
                </a:lnTo>
                <a:close/>
              </a:path>
              <a:path w="370840" h="100964">
                <a:moveTo>
                  <a:pt x="233320" y="6985"/>
                </a:moveTo>
                <a:lnTo>
                  <a:pt x="219710" y="6985"/>
                </a:lnTo>
                <a:lnTo>
                  <a:pt x="223824" y="8255"/>
                </a:lnTo>
                <a:lnTo>
                  <a:pt x="226402" y="10668"/>
                </a:lnTo>
                <a:lnTo>
                  <a:pt x="247472" y="29845"/>
                </a:lnTo>
                <a:lnTo>
                  <a:pt x="244970" y="32258"/>
                </a:lnTo>
                <a:lnTo>
                  <a:pt x="277143" y="32258"/>
                </a:lnTo>
                <a:lnTo>
                  <a:pt x="271856" y="31496"/>
                </a:lnTo>
                <a:lnTo>
                  <a:pt x="268350" y="31115"/>
                </a:lnTo>
                <a:lnTo>
                  <a:pt x="265175" y="29845"/>
                </a:lnTo>
                <a:lnTo>
                  <a:pt x="262623" y="27940"/>
                </a:lnTo>
                <a:lnTo>
                  <a:pt x="233320" y="6985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41603" y="2643632"/>
            <a:ext cx="382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租金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6317" y="3214192"/>
            <a:ext cx="5607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物业费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9036" y="3243072"/>
            <a:ext cx="222504" cy="196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8814" y="3741546"/>
            <a:ext cx="5607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停车费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0124" y="5187188"/>
            <a:ext cx="382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商家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9715" y="4241291"/>
            <a:ext cx="443230" cy="169545"/>
          </a:xfrm>
          <a:custGeom>
            <a:avLst/>
            <a:gdLst/>
            <a:ahLst/>
            <a:cxnLst/>
            <a:rect l="l" t="t" r="r" b="b"/>
            <a:pathLst>
              <a:path w="443230" h="169545">
                <a:moveTo>
                  <a:pt x="65693" y="99186"/>
                </a:moveTo>
                <a:lnTo>
                  <a:pt x="30212" y="132623"/>
                </a:lnTo>
                <a:lnTo>
                  <a:pt x="38409" y="151066"/>
                </a:lnTo>
                <a:lnTo>
                  <a:pt x="57172" y="164175"/>
                </a:lnTo>
                <a:lnTo>
                  <a:pt x="83042" y="169163"/>
                </a:lnTo>
                <a:lnTo>
                  <a:pt x="200352" y="169163"/>
                </a:lnTo>
                <a:lnTo>
                  <a:pt x="245584" y="162190"/>
                </a:lnTo>
                <a:lnTo>
                  <a:pt x="277368" y="144443"/>
                </a:lnTo>
                <a:lnTo>
                  <a:pt x="292242" y="124078"/>
                </a:lnTo>
                <a:lnTo>
                  <a:pt x="217344" y="124078"/>
                </a:lnTo>
                <a:lnTo>
                  <a:pt x="183420" y="121128"/>
                </a:lnTo>
                <a:lnTo>
                  <a:pt x="158586" y="114284"/>
                </a:lnTo>
                <a:lnTo>
                  <a:pt x="133064" y="106558"/>
                </a:lnTo>
                <a:lnTo>
                  <a:pt x="97075" y="100964"/>
                </a:lnTo>
                <a:lnTo>
                  <a:pt x="65693" y="99186"/>
                </a:lnTo>
                <a:close/>
              </a:path>
              <a:path w="443230" h="169545">
                <a:moveTo>
                  <a:pt x="380314" y="30033"/>
                </a:moveTo>
                <a:lnTo>
                  <a:pt x="203918" y="30033"/>
                </a:lnTo>
                <a:lnTo>
                  <a:pt x="217865" y="30225"/>
                </a:lnTo>
                <a:lnTo>
                  <a:pt x="264289" y="40741"/>
                </a:lnTo>
                <a:lnTo>
                  <a:pt x="294324" y="61646"/>
                </a:lnTo>
                <a:lnTo>
                  <a:pt x="308153" y="88391"/>
                </a:lnTo>
                <a:lnTo>
                  <a:pt x="308253" y="90757"/>
                </a:lnTo>
                <a:lnTo>
                  <a:pt x="306786" y="118015"/>
                </a:lnTo>
                <a:lnTo>
                  <a:pt x="289995" y="145175"/>
                </a:lnTo>
                <a:lnTo>
                  <a:pt x="258378" y="166115"/>
                </a:lnTo>
                <a:lnTo>
                  <a:pt x="256422" y="166877"/>
                </a:lnTo>
                <a:lnTo>
                  <a:pt x="257235" y="169163"/>
                </a:lnTo>
                <a:lnTo>
                  <a:pt x="382304" y="169163"/>
                </a:lnTo>
                <a:lnTo>
                  <a:pt x="404383" y="166034"/>
                </a:lnTo>
                <a:lnTo>
                  <a:pt x="424903" y="155940"/>
                </a:lnTo>
                <a:lnTo>
                  <a:pt x="439276" y="137820"/>
                </a:lnTo>
                <a:lnTo>
                  <a:pt x="442909" y="110616"/>
                </a:lnTo>
                <a:lnTo>
                  <a:pt x="429517" y="72339"/>
                </a:lnTo>
                <a:lnTo>
                  <a:pt x="400399" y="41285"/>
                </a:lnTo>
                <a:lnTo>
                  <a:pt x="380314" y="30033"/>
                </a:lnTo>
                <a:close/>
              </a:path>
              <a:path w="443230" h="169545">
                <a:moveTo>
                  <a:pt x="295205" y="85724"/>
                </a:moveTo>
                <a:lnTo>
                  <a:pt x="47304" y="85724"/>
                </a:lnTo>
                <a:lnTo>
                  <a:pt x="51177" y="88391"/>
                </a:lnTo>
                <a:lnTo>
                  <a:pt x="53986" y="89878"/>
                </a:lnTo>
                <a:lnTo>
                  <a:pt x="59790" y="90757"/>
                </a:lnTo>
                <a:lnTo>
                  <a:pt x="98129" y="93217"/>
                </a:lnTo>
                <a:lnTo>
                  <a:pt x="135412" y="98901"/>
                </a:lnTo>
                <a:lnTo>
                  <a:pt x="160978" y="106584"/>
                </a:lnTo>
                <a:lnTo>
                  <a:pt x="184854" y="113363"/>
                </a:lnTo>
                <a:lnTo>
                  <a:pt x="217065" y="116331"/>
                </a:lnTo>
                <a:lnTo>
                  <a:pt x="219821" y="116331"/>
                </a:lnTo>
                <a:lnTo>
                  <a:pt x="222284" y="117855"/>
                </a:lnTo>
                <a:lnTo>
                  <a:pt x="222843" y="122173"/>
                </a:lnTo>
                <a:lnTo>
                  <a:pt x="220405" y="124078"/>
                </a:lnTo>
                <a:lnTo>
                  <a:pt x="292242" y="124078"/>
                </a:lnTo>
                <a:lnTo>
                  <a:pt x="295196" y="120034"/>
                </a:lnTo>
                <a:lnTo>
                  <a:pt x="298561" y="93073"/>
                </a:lnTo>
                <a:lnTo>
                  <a:pt x="295205" y="85724"/>
                </a:lnTo>
                <a:close/>
              </a:path>
              <a:path w="443230" h="169545">
                <a:moveTo>
                  <a:pt x="9775" y="59308"/>
                </a:moveTo>
                <a:lnTo>
                  <a:pt x="3059" y="61124"/>
                </a:lnTo>
                <a:lnTo>
                  <a:pt x="0" y="65547"/>
                </a:lnTo>
                <a:lnTo>
                  <a:pt x="546" y="71042"/>
                </a:lnTo>
                <a:lnTo>
                  <a:pt x="4645" y="76072"/>
                </a:lnTo>
                <a:lnTo>
                  <a:pt x="5495" y="76707"/>
                </a:lnTo>
                <a:lnTo>
                  <a:pt x="5495" y="77723"/>
                </a:lnTo>
                <a:lnTo>
                  <a:pt x="4645" y="78358"/>
                </a:lnTo>
                <a:lnTo>
                  <a:pt x="574" y="83369"/>
                </a:lnTo>
                <a:lnTo>
                  <a:pt x="65" y="88820"/>
                </a:lnTo>
                <a:lnTo>
                  <a:pt x="3153" y="93200"/>
                </a:lnTo>
                <a:lnTo>
                  <a:pt x="9877" y="94995"/>
                </a:lnTo>
                <a:lnTo>
                  <a:pt x="18109" y="93626"/>
                </a:lnTo>
                <a:lnTo>
                  <a:pt x="24098" y="90614"/>
                </a:lnTo>
                <a:lnTo>
                  <a:pt x="29758" y="87602"/>
                </a:lnTo>
                <a:lnTo>
                  <a:pt x="37004" y="86232"/>
                </a:lnTo>
                <a:lnTo>
                  <a:pt x="43468" y="86232"/>
                </a:lnTo>
                <a:lnTo>
                  <a:pt x="47304" y="85724"/>
                </a:lnTo>
                <a:lnTo>
                  <a:pt x="295205" y="85724"/>
                </a:lnTo>
                <a:lnTo>
                  <a:pt x="287317" y="68452"/>
                </a:lnTo>
                <a:lnTo>
                  <a:pt x="47278" y="68452"/>
                </a:lnTo>
                <a:lnTo>
                  <a:pt x="44488" y="68071"/>
                </a:lnTo>
                <a:lnTo>
                  <a:pt x="36941" y="68071"/>
                </a:lnTo>
                <a:lnTo>
                  <a:pt x="29678" y="66702"/>
                </a:lnTo>
                <a:lnTo>
                  <a:pt x="24006" y="63690"/>
                </a:lnTo>
                <a:lnTo>
                  <a:pt x="18010" y="60678"/>
                </a:lnTo>
                <a:lnTo>
                  <a:pt x="9775" y="59308"/>
                </a:lnTo>
                <a:close/>
              </a:path>
              <a:path w="443230" h="169545">
                <a:moveTo>
                  <a:pt x="212759" y="37591"/>
                </a:moveTo>
                <a:lnTo>
                  <a:pt x="208607" y="37591"/>
                </a:lnTo>
                <a:lnTo>
                  <a:pt x="204352" y="37845"/>
                </a:lnTo>
                <a:lnTo>
                  <a:pt x="194674" y="38750"/>
                </a:lnTo>
                <a:lnTo>
                  <a:pt x="184735" y="40512"/>
                </a:lnTo>
                <a:lnTo>
                  <a:pt x="174547" y="43132"/>
                </a:lnTo>
                <a:lnTo>
                  <a:pt x="148259" y="51871"/>
                </a:lnTo>
                <a:lnTo>
                  <a:pt x="131929" y="56038"/>
                </a:lnTo>
                <a:lnTo>
                  <a:pt x="115196" y="59110"/>
                </a:lnTo>
                <a:lnTo>
                  <a:pt x="98129" y="61086"/>
                </a:lnTo>
                <a:lnTo>
                  <a:pt x="59677" y="63531"/>
                </a:lnTo>
                <a:lnTo>
                  <a:pt x="53935" y="64373"/>
                </a:lnTo>
                <a:lnTo>
                  <a:pt x="51177" y="65785"/>
                </a:lnTo>
                <a:lnTo>
                  <a:pt x="47278" y="68452"/>
                </a:lnTo>
                <a:lnTo>
                  <a:pt x="287317" y="68452"/>
                </a:lnTo>
                <a:lnTo>
                  <a:pt x="286959" y="67669"/>
                </a:lnTo>
                <a:lnTo>
                  <a:pt x="259881" y="47932"/>
                </a:lnTo>
                <a:lnTo>
                  <a:pt x="216823" y="37972"/>
                </a:lnTo>
                <a:lnTo>
                  <a:pt x="212759" y="37591"/>
                </a:lnTo>
                <a:close/>
              </a:path>
              <a:path w="443230" h="169545">
                <a:moveTo>
                  <a:pt x="43557" y="67944"/>
                </a:moveTo>
                <a:lnTo>
                  <a:pt x="36941" y="68071"/>
                </a:lnTo>
                <a:lnTo>
                  <a:pt x="44488" y="68071"/>
                </a:lnTo>
                <a:lnTo>
                  <a:pt x="43557" y="67944"/>
                </a:lnTo>
                <a:close/>
              </a:path>
              <a:path w="443230" h="169545">
                <a:moveTo>
                  <a:pt x="256981" y="0"/>
                </a:moveTo>
                <a:lnTo>
                  <a:pt x="212078" y="4556"/>
                </a:lnTo>
                <a:lnTo>
                  <a:pt x="169110" y="17017"/>
                </a:lnTo>
                <a:lnTo>
                  <a:pt x="132930" y="38520"/>
                </a:lnTo>
                <a:lnTo>
                  <a:pt x="124964" y="47751"/>
                </a:lnTo>
                <a:lnTo>
                  <a:pt x="126425" y="49148"/>
                </a:lnTo>
                <a:lnTo>
                  <a:pt x="159407" y="39623"/>
                </a:lnTo>
                <a:lnTo>
                  <a:pt x="174633" y="34744"/>
                </a:lnTo>
                <a:lnTo>
                  <a:pt x="189488" y="31543"/>
                </a:lnTo>
                <a:lnTo>
                  <a:pt x="203918" y="30033"/>
                </a:lnTo>
                <a:lnTo>
                  <a:pt x="380314" y="30033"/>
                </a:lnTo>
                <a:lnTo>
                  <a:pt x="359384" y="18308"/>
                </a:lnTo>
                <a:lnTo>
                  <a:pt x="310301" y="4262"/>
                </a:lnTo>
                <a:lnTo>
                  <a:pt x="256981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8483" y="4231894"/>
            <a:ext cx="382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食堂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2424" y="4730496"/>
            <a:ext cx="377825" cy="177165"/>
          </a:xfrm>
          <a:custGeom>
            <a:avLst/>
            <a:gdLst/>
            <a:ahLst/>
            <a:cxnLst/>
            <a:rect l="l" t="t" r="r" b="b"/>
            <a:pathLst>
              <a:path w="377825" h="177164">
                <a:moveTo>
                  <a:pt x="376529" y="144271"/>
                </a:moveTo>
                <a:lnTo>
                  <a:pt x="1219" y="144271"/>
                </a:lnTo>
                <a:lnTo>
                  <a:pt x="0" y="145795"/>
                </a:lnTo>
                <a:lnTo>
                  <a:pt x="54646" y="173581"/>
                </a:lnTo>
                <a:lnTo>
                  <a:pt x="83159" y="176783"/>
                </a:lnTo>
                <a:lnTo>
                  <a:pt x="294601" y="176783"/>
                </a:lnTo>
                <a:lnTo>
                  <a:pt x="347918" y="165830"/>
                </a:lnTo>
                <a:lnTo>
                  <a:pt x="377761" y="145795"/>
                </a:lnTo>
                <a:lnTo>
                  <a:pt x="376529" y="144271"/>
                </a:lnTo>
                <a:close/>
              </a:path>
              <a:path w="377825" h="177164">
                <a:moveTo>
                  <a:pt x="308991" y="0"/>
                </a:moveTo>
                <a:lnTo>
                  <a:pt x="58674" y="0"/>
                </a:lnTo>
                <a:lnTo>
                  <a:pt x="54165" y="3428"/>
                </a:lnTo>
                <a:lnTo>
                  <a:pt x="63179" y="74802"/>
                </a:lnTo>
                <a:lnTo>
                  <a:pt x="76119" y="114454"/>
                </a:lnTo>
                <a:lnTo>
                  <a:pt x="97663" y="144271"/>
                </a:lnTo>
                <a:lnTo>
                  <a:pt x="269989" y="144271"/>
                </a:lnTo>
                <a:lnTo>
                  <a:pt x="274612" y="140588"/>
                </a:lnTo>
                <a:lnTo>
                  <a:pt x="278739" y="135889"/>
                </a:lnTo>
                <a:lnTo>
                  <a:pt x="282422" y="130555"/>
                </a:lnTo>
                <a:lnTo>
                  <a:pt x="284734" y="127253"/>
                </a:lnTo>
                <a:lnTo>
                  <a:pt x="289267" y="125094"/>
                </a:lnTo>
                <a:lnTo>
                  <a:pt x="309283" y="125094"/>
                </a:lnTo>
                <a:lnTo>
                  <a:pt x="338714" y="119707"/>
                </a:lnTo>
                <a:lnTo>
                  <a:pt x="351957" y="110870"/>
                </a:lnTo>
                <a:lnTo>
                  <a:pt x="299186" y="110870"/>
                </a:lnTo>
                <a:lnTo>
                  <a:pt x="294894" y="106679"/>
                </a:lnTo>
                <a:lnTo>
                  <a:pt x="307277" y="61090"/>
                </a:lnTo>
                <a:lnTo>
                  <a:pt x="310248" y="42290"/>
                </a:lnTo>
                <a:lnTo>
                  <a:pt x="316369" y="38099"/>
                </a:lnTo>
                <a:lnTo>
                  <a:pt x="368577" y="38099"/>
                </a:lnTo>
                <a:lnTo>
                  <a:pt x="365428" y="33766"/>
                </a:lnTo>
                <a:lnTo>
                  <a:pt x="350935" y="26374"/>
                </a:lnTo>
                <a:lnTo>
                  <a:pt x="330923" y="23875"/>
                </a:lnTo>
                <a:lnTo>
                  <a:pt x="315569" y="23875"/>
                </a:lnTo>
                <a:lnTo>
                  <a:pt x="312420" y="21462"/>
                </a:lnTo>
                <a:lnTo>
                  <a:pt x="312623" y="18541"/>
                </a:lnTo>
                <a:lnTo>
                  <a:pt x="312966" y="14223"/>
                </a:lnTo>
                <a:lnTo>
                  <a:pt x="313270" y="7619"/>
                </a:lnTo>
                <a:lnTo>
                  <a:pt x="313486" y="3428"/>
                </a:lnTo>
                <a:lnTo>
                  <a:pt x="308991" y="0"/>
                </a:lnTo>
                <a:close/>
              </a:path>
              <a:path w="377825" h="177164">
                <a:moveTo>
                  <a:pt x="368577" y="38099"/>
                </a:moveTo>
                <a:lnTo>
                  <a:pt x="330923" y="38099"/>
                </a:lnTo>
                <a:lnTo>
                  <a:pt x="342055" y="39072"/>
                </a:lnTo>
                <a:lnTo>
                  <a:pt x="350632" y="42735"/>
                </a:lnTo>
                <a:lnTo>
                  <a:pt x="356150" y="50208"/>
                </a:lnTo>
                <a:lnTo>
                  <a:pt x="358101" y="62610"/>
                </a:lnTo>
                <a:lnTo>
                  <a:pt x="355512" y="78349"/>
                </a:lnTo>
                <a:lnTo>
                  <a:pt x="347127" y="94027"/>
                </a:lnTo>
                <a:lnTo>
                  <a:pt x="332025" y="106062"/>
                </a:lnTo>
                <a:lnTo>
                  <a:pt x="309283" y="110870"/>
                </a:lnTo>
                <a:lnTo>
                  <a:pt x="351957" y="110870"/>
                </a:lnTo>
                <a:lnTo>
                  <a:pt x="359975" y="105521"/>
                </a:lnTo>
                <a:lnTo>
                  <a:pt x="372873" y="85500"/>
                </a:lnTo>
                <a:lnTo>
                  <a:pt x="377215" y="62610"/>
                </a:lnTo>
                <a:lnTo>
                  <a:pt x="374241" y="45896"/>
                </a:lnTo>
                <a:lnTo>
                  <a:pt x="368577" y="3809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98905" y="4732401"/>
            <a:ext cx="382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咖啡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9600" y="2650235"/>
            <a:ext cx="264160" cy="239395"/>
          </a:xfrm>
          <a:custGeom>
            <a:avLst/>
            <a:gdLst/>
            <a:ahLst/>
            <a:cxnLst/>
            <a:rect l="l" t="t" r="r" b="b"/>
            <a:pathLst>
              <a:path w="264159" h="239394">
                <a:moveTo>
                  <a:pt x="263652" y="0"/>
                </a:moveTo>
                <a:lnTo>
                  <a:pt x="46926" y="0"/>
                </a:lnTo>
                <a:lnTo>
                  <a:pt x="46926" y="239267"/>
                </a:lnTo>
                <a:lnTo>
                  <a:pt x="117449" y="239267"/>
                </a:lnTo>
                <a:lnTo>
                  <a:pt x="117449" y="198119"/>
                </a:lnTo>
                <a:lnTo>
                  <a:pt x="263652" y="198119"/>
                </a:lnTo>
                <a:lnTo>
                  <a:pt x="263652" y="185165"/>
                </a:lnTo>
                <a:lnTo>
                  <a:pt x="69621" y="185165"/>
                </a:lnTo>
                <a:lnTo>
                  <a:pt x="69621" y="164337"/>
                </a:lnTo>
                <a:lnTo>
                  <a:pt x="263652" y="164337"/>
                </a:lnTo>
                <a:lnTo>
                  <a:pt x="263652" y="148716"/>
                </a:lnTo>
                <a:lnTo>
                  <a:pt x="69621" y="148716"/>
                </a:lnTo>
                <a:lnTo>
                  <a:pt x="69621" y="128015"/>
                </a:lnTo>
                <a:lnTo>
                  <a:pt x="263652" y="128015"/>
                </a:lnTo>
                <a:lnTo>
                  <a:pt x="263652" y="112394"/>
                </a:lnTo>
                <a:lnTo>
                  <a:pt x="69621" y="112394"/>
                </a:lnTo>
                <a:lnTo>
                  <a:pt x="69621" y="91693"/>
                </a:lnTo>
                <a:lnTo>
                  <a:pt x="263652" y="91693"/>
                </a:lnTo>
                <a:lnTo>
                  <a:pt x="263652" y="76073"/>
                </a:lnTo>
                <a:lnTo>
                  <a:pt x="69621" y="76073"/>
                </a:lnTo>
                <a:lnTo>
                  <a:pt x="69621" y="55244"/>
                </a:lnTo>
                <a:lnTo>
                  <a:pt x="263652" y="55244"/>
                </a:lnTo>
                <a:lnTo>
                  <a:pt x="263652" y="39624"/>
                </a:lnTo>
                <a:lnTo>
                  <a:pt x="69621" y="39624"/>
                </a:lnTo>
                <a:lnTo>
                  <a:pt x="69621" y="18923"/>
                </a:lnTo>
                <a:lnTo>
                  <a:pt x="263652" y="18923"/>
                </a:lnTo>
                <a:lnTo>
                  <a:pt x="263652" y="0"/>
                </a:lnTo>
                <a:close/>
              </a:path>
              <a:path w="264159" h="239394">
                <a:moveTo>
                  <a:pt x="165366" y="198119"/>
                </a:moveTo>
                <a:lnTo>
                  <a:pt x="145161" y="198119"/>
                </a:lnTo>
                <a:lnTo>
                  <a:pt x="145161" y="239267"/>
                </a:lnTo>
                <a:lnTo>
                  <a:pt x="165366" y="239267"/>
                </a:lnTo>
                <a:lnTo>
                  <a:pt x="165366" y="198119"/>
                </a:lnTo>
                <a:close/>
              </a:path>
              <a:path w="264159" h="239394">
                <a:moveTo>
                  <a:pt x="263652" y="198119"/>
                </a:moveTo>
                <a:lnTo>
                  <a:pt x="193065" y="198119"/>
                </a:lnTo>
                <a:lnTo>
                  <a:pt x="193065" y="239267"/>
                </a:lnTo>
                <a:lnTo>
                  <a:pt x="263652" y="239267"/>
                </a:lnTo>
                <a:lnTo>
                  <a:pt x="263652" y="198119"/>
                </a:lnTo>
                <a:close/>
              </a:path>
              <a:path w="264159" h="239394">
                <a:moveTo>
                  <a:pt x="117449" y="164337"/>
                </a:moveTo>
                <a:lnTo>
                  <a:pt x="97345" y="164337"/>
                </a:lnTo>
                <a:lnTo>
                  <a:pt x="97345" y="185165"/>
                </a:lnTo>
                <a:lnTo>
                  <a:pt x="117449" y="185165"/>
                </a:lnTo>
                <a:lnTo>
                  <a:pt x="117449" y="164337"/>
                </a:lnTo>
                <a:close/>
              </a:path>
              <a:path w="264159" h="239394">
                <a:moveTo>
                  <a:pt x="165366" y="164337"/>
                </a:moveTo>
                <a:lnTo>
                  <a:pt x="145161" y="164337"/>
                </a:lnTo>
                <a:lnTo>
                  <a:pt x="145161" y="185165"/>
                </a:lnTo>
                <a:lnTo>
                  <a:pt x="165366" y="185165"/>
                </a:lnTo>
                <a:lnTo>
                  <a:pt x="165366" y="164337"/>
                </a:lnTo>
                <a:close/>
              </a:path>
              <a:path w="264159" h="239394">
                <a:moveTo>
                  <a:pt x="213271" y="164337"/>
                </a:moveTo>
                <a:lnTo>
                  <a:pt x="193065" y="164337"/>
                </a:lnTo>
                <a:lnTo>
                  <a:pt x="193065" y="185165"/>
                </a:lnTo>
                <a:lnTo>
                  <a:pt x="213271" y="185165"/>
                </a:lnTo>
                <a:lnTo>
                  <a:pt x="213271" y="164337"/>
                </a:lnTo>
                <a:close/>
              </a:path>
              <a:path w="264159" h="239394">
                <a:moveTo>
                  <a:pt x="263652" y="164337"/>
                </a:moveTo>
                <a:lnTo>
                  <a:pt x="240969" y="164337"/>
                </a:lnTo>
                <a:lnTo>
                  <a:pt x="240969" y="185165"/>
                </a:lnTo>
                <a:lnTo>
                  <a:pt x="263652" y="185165"/>
                </a:lnTo>
                <a:lnTo>
                  <a:pt x="263652" y="164337"/>
                </a:lnTo>
                <a:close/>
              </a:path>
              <a:path w="264159" h="239394">
                <a:moveTo>
                  <a:pt x="117449" y="128015"/>
                </a:moveTo>
                <a:lnTo>
                  <a:pt x="97345" y="128015"/>
                </a:lnTo>
                <a:lnTo>
                  <a:pt x="97345" y="148716"/>
                </a:lnTo>
                <a:lnTo>
                  <a:pt x="117449" y="148716"/>
                </a:lnTo>
                <a:lnTo>
                  <a:pt x="117449" y="128015"/>
                </a:lnTo>
                <a:close/>
              </a:path>
              <a:path w="264159" h="239394">
                <a:moveTo>
                  <a:pt x="165366" y="128015"/>
                </a:moveTo>
                <a:lnTo>
                  <a:pt x="145161" y="128015"/>
                </a:lnTo>
                <a:lnTo>
                  <a:pt x="145161" y="148716"/>
                </a:lnTo>
                <a:lnTo>
                  <a:pt x="165366" y="148716"/>
                </a:lnTo>
                <a:lnTo>
                  <a:pt x="165366" y="128015"/>
                </a:lnTo>
                <a:close/>
              </a:path>
              <a:path w="264159" h="239394">
                <a:moveTo>
                  <a:pt x="213271" y="128015"/>
                </a:moveTo>
                <a:lnTo>
                  <a:pt x="193065" y="128015"/>
                </a:lnTo>
                <a:lnTo>
                  <a:pt x="193065" y="148716"/>
                </a:lnTo>
                <a:lnTo>
                  <a:pt x="213271" y="148716"/>
                </a:lnTo>
                <a:lnTo>
                  <a:pt x="213271" y="128015"/>
                </a:lnTo>
                <a:close/>
              </a:path>
              <a:path w="264159" h="239394">
                <a:moveTo>
                  <a:pt x="263652" y="128015"/>
                </a:moveTo>
                <a:lnTo>
                  <a:pt x="240969" y="128015"/>
                </a:lnTo>
                <a:lnTo>
                  <a:pt x="240969" y="148716"/>
                </a:lnTo>
                <a:lnTo>
                  <a:pt x="263652" y="148716"/>
                </a:lnTo>
                <a:lnTo>
                  <a:pt x="263652" y="128015"/>
                </a:lnTo>
                <a:close/>
              </a:path>
              <a:path w="264159" h="239394">
                <a:moveTo>
                  <a:pt x="117449" y="91693"/>
                </a:moveTo>
                <a:lnTo>
                  <a:pt x="97345" y="91693"/>
                </a:lnTo>
                <a:lnTo>
                  <a:pt x="97345" y="112394"/>
                </a:lnTo>
                <a:lnTo>
                  <a:pt x="117449" y="112394"/>
                </a:lnTo>
                <a:lnTo>
                  <a:pt x="117449" y="91693"/>
                </a:lnTo>
                <a:close/>
              </a:path>
              <a:path w="264159" h="239394">
                <a:moveTo>
                  <a:pt x="165366" y="91693"/>
                </a:moveTo>
                <a:lnTo>
                  <a:pt x="145161" y="91693"/>
                </a:lnTo>
                <a:lnTo>
                  <a:pt x="145161" y="112394"/>
                </a:lnTo>
                <a:lnTo>
                  <a:pt x="165366" y="112394"/>
                </a:lnTo>
                <a:lnTo>
                  <a:pt x="165366" y="91693"/>
                </a:lnTo>
                <a:close/>
              </a:path>
              <a:path w="264159" h="239394">
                <a:moveTo>
                  <a:pt x="213271" y="91693"/>
                </a:moveTo>
                <a:lnTo>
                  <a:pt x="193065" y="91693"/>
                </a:lnTo>
                <a:lnTo>
                  <a:pt x="193065" y="112394"/>
                </a:lnTo>
                <a:lnTo>
                  <a:pt x="213271" y="112394"/>
                </a:lnTo>
                <a:lnTo>
                  <a:pt x="213271" y="91693"/>
                </a:lnTo>
                <a:close/>
              </a:path>
              <a:path w="264159" h="239394">
                <a:moveTo>
                  <a:pt x="263652" y="91693"/>
                </a:moveTo>
                <a:lnTo>
                  <a:pt x="240969" y="91693"/>
                </a:lnTo>
                <a:lnTo>
                  <a:pt x="240969" y="112394"/>
                </a:lnTo>
                <a:lnTo>
                  <a:pt x="263652" y="112394"/>
                </a:lnTo>
                <a:lnTo>
                  <a:pt x="263652" y="91693"/>
                </a:lnTo>
                <a:close/>
              </a:path>
              <a:path w="264159" h="239394">
                <a:moveTo>
                  <a:pt x="117449" y="55244"/>
                </a:moveTo>
                <a:lnTo>
                  <a:pt x="97345" y="55244"/>
                </a:lnTo>
                <a:lnTo>
                  <a:pt x="97345" y="76073"/>
                </a:lnTo>
                <a:lnTo>
                  <a:pt x="117449" y="76073"/>
                </a:lnTo>
                <a:lnTo>
                  <a:pt x="117449" y="55244"/>
                </a:lnTo>
                <a:close/>
              </a:path>
              <a:path w="264159" h="239394">
                <a:moveTo>
                  <a:pt x="165366" y="55244"/>
                </a:moveTo>
                <a:lnTo>
                  <a:pt x="145161" y="55244"/>
                </a:lnTo>
                <a:lnTo>
                  <a:pt x="145161" y="76073"/>
                </a:lnTo>
                <a:lnTo>
                  <a:pt x="165366" y="76073"/>
                </a:lnTo>
                <a:lnTo>
                  <a:pt x="165366" y="55244"/>
                </a:lnTo>
                <a:close/>
              </a:path>
              <a:path w="264159" h="239394">
                <a:moveTo>
                  <a:pt x="213271" y="55244"/>
                </a:moveTo>
                <a:lnTo>
                  <a:pt x="193065" y="55244"/>
                </a:lnTo>
                <a:lnTo>
                  <a:pt x="193065" y="76073"/>
                </a:lnTo>
                <a:lnTo>
                  <a:pt x="213271" y="76073"/>
                </a:lnTo>
                <a:lnTo>
                  <a:pt x="213271" y="55244"/>
                </a:lnTo>
                <a:close/>
              </a:path>
              <a:path w="264159" h="239394">
                <a:moveTo>
                  <a:pt x="263652" y="55244"/>
                </a:moveTo>
                <a:lnTo>
                  <a:pt x="240969" y="55244"/>
                </a:lnTo>
                <a:lnTo>
                  <a:pt x="240969" y="76073"/>
                </a:lnTo>
                <a:lnTo>
                  <a:pt x="263652" y="76073"/>
                </a:lnTo>
                <a:lnTo>
                  <a:pt x="263652" y="55244"/>
                </a:lnTo>
                <a:close/>
              </a:path>
              <a:path w="264159" h="239394">
                <a:moveTo>
                  <a:pt x="117449" y="18923"/>
                </a:moveTo>
                <a:lnTo>
                  <a:pt x="97345" y="18923"/>
                </a:lnTo>
                <a:lnTo>
                  <a:pt x="97345" y="39624"/>
                </a:lnTo>
                <a:lnTo>
                  <a:pt x="117449" y="39624"/>
                </a:lnTo>
                <a:lnTo>
                  <a:pt x="117449" y="18923"/>
                </a:lnTo>
                <a:close/>
              </a:path>
              <a:path w="264159" h="239394">
                <a:moveTo>
                  <a:pt x="165366" y="18923"/>
                </a:moveTo>
                <a:lnTo>
                  <a:pt x="145161" y="18923"/>
                </a:lnTo>
                <a:lnTo>
                  <a:pt x="145161" y="39624"/>
                </a:lnTo>
                <a:lnTo>
                  <a:pt x="165366" y="39624"/>
                </a:lnTo>
                <a:lnTo>
                  <a:pt x="165366" y="18923"/>
                </a:lnTo>
                <a:close/>
              </a:path>
              <a:path w="264159" h="239394">
                <a:moveTo>
                  <a:pt x="213271" y="18923"/>
                </a:moveTo>
                <a:lnTo>
                  <a:pt x="193065" y="18923"/>
                </a:lnTo>
                <a:lnTo>
                  <a:pt x="193065" y="39624"/>
                </a:lnTo>
                <a:lnTo>
                  <a:pt x="213271" y="39624"/>
                </a:lnTo>
                <a:lnTo>
                  <a:pt x="213271" y="18923"/>
                </a:lnTo>
                <a:close/>
              </a:path>
              <a:path w="264159" h="239394">
                <a:moveTo>
                  <a:pt x="263652" y="18923"/>
                </a:moveTo>
                <a:lnTo>
                  <a:pt x="240969" y="18923"/>
                </a:lnTo>
                <a:lnTo>
                  <a:pt x="240969" y="39624"/>
                </a:lnTo>
                <a:lnTo>
                  <a:pt x="263652" y="39624"/>
                </a:lnTo>
                <a:lnTo>
                  <a:pt x="263652" y="18923"/>
                </a:lnTo>
                <a:close/>
              </a:path>
              <a:path w="264159" h="239394">
                <a:moveTo>
                  <a:pt x="36321" y="18796"/>
                </a:moveTo>
                <a:lnTo>
                  <a:pt x="0" y="18796"/>
                </a:lnTo>
                <a:lnTo>
                  <a:pt x="0" y="127888"/>
                </a:lnTo>
                <a:lnTo>
                  <a:pt x="36321" y="127888"/>
                </a:lnTo>
                <a:lnTo>
                  <a:pt x="36321" y="119506"/>
                </a:lnTo>
                <a:lnTo>
                  <a:pt x="10706" y="119506"/>
                </a:lnTo>
                <a:lnTo>
                  <a:pt x="13576" y="112902"/>
                </a:lnTo>
                <a:lnTo>
                  <a:pt x="6070" y="108838"/>
                </a:lnTo>
                <a:lnTo>
                  <a:pt x="15316" y="108838"/>
                </a:lnTo>
                <a:lnTo>
                  <a:pt x="18186" y="102235"/>
                </a:lnTo>
                <a:lnTo>
                  <a:pt x="36321" y="102235"/>
                </a:lnTo>
                <a:lnTo>
                  <a:pt x="36321" y="94234"/>
                </a:lnTo>
                <a:lnTo>
                  <a:pt x="10706" y="94234"/>
                </a:lnTo>
                <a:lnTo>
                  <a:pt x="13576" y="87502"/>
                </a:lnTo>
                <a:lnTo>
                  <a:pt x="6070" y="83565"/>
                </a:lnTo>
                <a:lnTo>
                  <a:pt x="15316" y="83565"/>
                </a:lnTo>
                <a:lnTo>
                  <a:pt x="18186" y="76835"/>
                </a:lnTo>
                <a:lnTo>
                  <a:pt x="36321" y="76835"/>
                </a:lnTo>
                <a:lnTo>
                  <a:pt x="36321" y="67563"/>
                </a:lnTo>
                <a:lnTo>
                  <a:pt x="10706" y="67563"/>
                </a:lnTo>
                <a:lnTo>
                  <a:pt x="13576" y="60833"/>
                </a:lnTo>
                <a:lnTo>
                  <a:pt x="6070" y="56768"/>
                </a:lnTo>
                <a:lnTo>
                  <a:pt x="15316" y="56768"/>
                </a:lnTo>
                <a:lnTo>
                  <a:pt x="18186" y="50164"/>
                </a:lnTo>
                <a:lnTo>
                  <a:pt x="36321" y="50164"/>
                </a:lnTo>
                <a:lnTo>
                  <a:pt x="36321" y="42925"/>
                </a:lnTo>
                <a:lnTo>
                  <a:pt x="10706" y="42925"/>
                </a:lnTo>
                <a:lnTo>
                  <a:pt x="13576" y="36322"/>
                </a:lnTo>
                <a:lnTo>
                  <a:pt x="6070" y="32130"/>
                </a:lnTo>
                <a:lnTo>
                  <a:pt x="15316" y="32130"/>
                </a:lnTo>
                <a:lnTo>
                  <a:pt x="18186" y="25526"/>
                </a:lnTo>
                <a:lnTo>
                  <a:pt x="36321" y="25526"/>
                </a:lnTo>
                <a:lnTo>
                  <a:pt x="36321" y="18796"/>
                </a:lnTo>
                <a:close/>
              </a:path>
              <a:path w="264159" h="239394">
                <a:moveTo>
                  <a:pt x="18186" y="115442"/>
                </a:moveTo>
                <a:lnTo>
                  <a:pt x="10706" y="119506"/>
                </a:lnTo>
                <a:lnTo>
                  <a:pt x="25704" y="119506"/>
                </a:lnTo>
                <a:lnTo>
                  <a:pt x="18186" y="115442"/>
                </a:lnTo>
                <a:close/>
              </a:path>
              <a:path w="264159" h="239394">
                <a:moveTo>
                  <a:pt x="36321" y="102235"/>
                </a:moveTo>
                <a:lnTo>
                  <a:pt x="18186" y="102235"/>
                </a:lnTo>
                <a:lnTo>
                  <a:pt x="21081" y="108838"/>
                </a:lnTo>
                <a:lnTo>
                  <a:pt x="30340" y="108838"/>
                </a:lnTo>
                <a:lnTo>
                  <a:pt x="22834" y="112902"/>
                </a:lnTo>
                <a:lnTo>
                  <a:pt x="25704" y="119506"/>
                </a:lnTo>
                <a:lnTo>
                  <a:pt x="36321" y="119506"/>
                </a:lnTo>
                <a:lnTo>
                  <a:pt x="36321" y="102235"/>
                </a:lnTo>
                <a:close/>
              </a:path>
              <a:path w="264159" h="239394">
                <a:moveTo>
                  <a:pt x="18186" y="90169"/>
                </a:moveTo>
                <a:lnTo>
                  <a:pt x="10706" y="94234"/>
                </a:lnTo>
                <a:lnTo>
                  <a:pt x="25704" y="94234"/>
                </a:lnTo>
                <a:lnTo>
                  <a:pt x="18186" y="90169"/>
                </a:lnTo>
                <a:close/>
              </a:path>
              <a:path w="264159" h="239394">
                <a:moveTo>
                  <a:pt x="36321" y="76835"/>
                </a:moveTo>
                <a:lnTo>
                  <a:pt x="18186" y="76835"/>
                </a:lnTo>
                <a:lnTo>
                  <a:pt x="21081" y="83565"/>
                </a:lnTo>
                <a:lnTo>
                  <a:pt x="30340" y="83565"/>
                </a:lnTo>
                <a:lnTo>
                  <a:pt x="22834" y="87502"/>
                </a:lnTo>
                <a:lnTo>
                  <a:pt x="25704" y="94234"/>
                </a:lnTo>
                <a:lnTo>
                  <a:pt x="36321" y="94234"/>
                </a:lnTo>
                <a:lnTo>
                  <a:pt x="36321" y="76835"/>
                </a:lnTo>
                <a:close/>
              </a:path>
              <a:path w="264159" h="239394">
                <a:moveTo>
                  <a:pt x="18186" y="63500"/>
                </a:moveTo>
                <a:lnTo>
                  <a:pt x="10706" y="67563"/>
                </a:lnTo>
                <a:lnTo>
                  <a:pt x="25704" y="67563"/>
                </a:lnTo>
                <a:lnTo>
                  <a:pt x="18186" y="63500"/>
                </a:lnTo>
                <a:close/>
              </a:path>
              <a:path w="264159" h="239394">
                <a:moveTo>
                  <a:pt x="36321" y="50164"/>
                </a:moveTo>
                <a:lnTo>
                  <a:pt x="18186" y="50164"/>
                </a:lnTo>
                <a:lnTo>
                  <a:pt x="21081" y="56768"/>
                </a:lnTo>
                <a:lnTo>
                  <a:pt x="30340" y="56768"/>
                </a:lnTo>
                <a:lnTo>
                  <a:pt x="22834" y="60833"/>
                </a:lnTo>
                <a:lnTo>
                  <a:pt x="25704" y="67563"/>
                </a:lnTo>
                <a:lnTo>
                  <a:pt x="36321" y="67563"/>
                </a:lnTo>
                <a:lnTo>
                  <a:pt x="36321" y="50164"/>
                </a:lnTo>
                <a:close/>
              </a:path>
              <a:path w="264159" h="239394">
                <a:moveTo>
                  <a:pt x="18186" y="38862"/>
                </a:moveTo>
                <a:lnTo>
                  <a:pt x="10706" y="42925"/>
                </a:lnTo>
                <a:lnTo>
                  <a:pt x="25704" y="42925"/>
                </a:lnTo>
                <a:lnTo>
                  <a:pt x="18186" y="38862"/>
                </a:lnTo>
                <a:close/>
              </a:path>
              <a:path w="264159" h="239394">
                <a:moveTo>
                  <a:pt x="36321" y="25526"/>
                </a:moveTo>
                <a:lnTo>
                  <a:pt x="18186" y="25526"/>
                </a:lnTo>
                <a:lnTo>
                  <a:pt x="21081" y="32130"/>
                </a:lnTo>
                <a:lnTo>
                  <a:pt x="30340" y="32130"/>
                </a:lnTo>
                <a:lnTo>
                  <a:pt x="22834" y="36322"/>
                </a:lnTo>
                <a:lnTo>
                  <a:pt x="25704" y="42925"/>
                </a:lnTo>
                <a:lnTo>
                  <a:pt x="36321" y="42925"/>
                </a:lnTo>
                <a:lnTo>
                  <a:pt x="36321" y="25526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74367" y="2554046"/>
            <a:ext cx="3251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5" dirty="0">
                <a:latin typeface="微软雅黑" panose="020B0503020204020204" charset="-122"/>
                <a:cs typeface="微软雅黑" panose="020B0503020204020204" charset="-122"/>
              </a:rPr>
              <a:t>AMS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44574" y="3319271"/>
            <a:ext cx="832485" cy="78105"/>
          </a:xfrm>
          <a:custGeom>
            <a:avLst/>
            <a:gdLst/>
            <a:ahLst/>
            <a:cxnLst/>
            <a:rect l="l" t="t" r="r" b="b"/>
            <a:pathLst>
              <a:path w="832485" h="78104">
                <a:moveTo>
                  <a:pt x="754380" y="0"/>
                </a:moveTo>
                <a:lnTo>
                  <a:pt x="754380" y="77724"/>
                </a:lnTo>
                <a:lnTo>
                  <a:pt x="806196" y="51815"/>
                </a:lnTo>
                <a:lnTo>
                  <a:pt x="767333" y="51815"/>
                </a:lnTo>
                <a:lnTo>
                  <a:pt x="767333" y="25907"/>
                </a:lnTo>
                <a:lnTo>
                  <a:pt x="806195" y="25907"/>
                </a:lnTo>
                <a:lnTo>
                  <a:pt x="754380" y="0"/>
                </a:lnTo>
                <a:close/>
              </a:path>
              <a:path w="832485" h="78104">
                <a:moveTo>
                  <a:pt x="754380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754380" y="51815"/>
                </a:lnTo>
                <a:lnTo>
                  <a:pt x="754380" y="25907"/>
                </a:lnTo>
                <a:close/>
              </a:path>
              <a:path w="832485" h="78104">
                <a:moveTo>
                  <a:pt x="806195" y="25907"/>
                </a:moveTo>
                <a:lnTo>
                  <a:pt x="767333" y="25907"/>
                </a:lnTo>
                <a:lnTo>
                  <a:pt x="767333" y="51815"/>
                </a:lnTo>
                <a:lnTo>
                  <a:pt x="806196" y="51815"/>
                </a:lnTo>
                <a:lnTo>
                  <a:pt x="832103" y="38862"/>
                </a:lnTo>
                <a:lnTo>
                  <a:pt x="806195" y="2590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99005" y="3131566"/>
            <a:ext cx="314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000" b="1" spc="-10" dirty="0">
                <a:latin typeface="微软雅黑" panose="020B0503020204020204" charset="-122"/>
                <a:cs typeface="微软雅黑" panose="020B0503020204020204" charset="-122"/>
              </a:rPr>
              <a:t>M</a:t>
            </a: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S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50669" y="3832733"/>
            <a:ext cx="820419" cy="78105"/>
          </a:xfrm>
          <a:custGeom>
            <a:avLst/>
            <a:gdLst/>
            <a:ahLst/>
            <a:cxnLst/>
            <a:rect l="l" t="t" r="r" b="b"/>
            <a:pathLst>
              <a:path w="820419" h="78104">
                <a:moveTo>
                  <a:pt x="742145" y="51791"/>
                </a:moveTo>
                <a:lnTo>
                  <a:pt x="742061" y="77724"/>
                </a:lnTo>
                <a:lnTo>
                  <a:pt x="794131" y="51816"/>
                </a:lnTo>
                <a:lnTo>
                  <a:pt x="755142" y="51816"/>
                </a:lnTo>
                <a:lnTo>
                  <a:pt x="742145" y="51791"/>
                </a:lnTo>
                <a:close/>
              </a:path>
              <a:path w="820419" h="78104">
                <a:moveTo>
                  <a:pt x="742230" y="25884"/>
                </a:moveTo>
                <a:lnTo>
                  <a:pt x="742145" y="51791"/>
                </a:lnTo>
                <a:lnTo>
                  <a:pt x="755142" y="51816"/>
                </a:lnTo>
                <a:lnTo>
                  <a:pt x="755142" y="25908"/>
                </a:lnTo>
                <a:lnTo>
                  <a:pt x="742230" y="25884"/>
                </a:lnTo>
                <a:close/>
              </a:path>
              <a:path w="820419" h="78104">
                <a:moveTo>
                  <a:pt x="742315" y="0"/>
                </a:moveTo>
                <a:lnTo>
                  <a:pt x="742230" y="25884"/>
                </a:lnTo>
                <a:lnTo>
                  <a:pt x="755142" y="25908"/>
                </a:lnTo>
                <a:lnTo>
                  <a:pt x="755142" y="51816"/>
                </a:lnTo>
                <a:lnTo>
                  <a:pt x="794131" y="51816"/>
                </a:lnTo>
                <a:lnTo>
                  <a:pt x="819912" y="38989"/>
                </a:lnTo>
                <a:lnTo>
                  <a:pt x="742315" y="0"/>
                </a:lnTo>
                <a:close/>
              </a:path>
              <a:path w="820419" h="78104">
                <a:moveTo>
                  <a:pt x="0" y="24511"/>
                </a:moveTo>
                <a:lnTo>
                  <a:pt x="0" y="50419"/>
                </a:lnTo>
                <a:lnTo>
                  <a:pt x="742145" y="51791"/>
                </a:lnTo>
                <a:lnTo>
                  <a:pt x="742230" y="25884"/>
                </a:lnTo>
                <a:lnTo>
                  <a:pt x="0" y="2451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69160" y="3659885"/>
            <a:ext cx="607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微软雅黑" panose="020B0503020204020204" charset="-122"/>
                <a:cs typeface="微软雅黑" panose="020B0503020204020204" charset="-122"/>
              </a:rPr>
              <a:t>C</a:t>
            </a: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har</a:t>
            </a:r>
            <a:r>
              <a:rPr sz="1000" b="1" spc="-10" dirty="0">
                <a:latin typeface="微软雅黑" panose="020B0503020204020204" charset="-122"/>
                <a:cs typeface="微软雅黑" panose="020B0503020204020204" charset="-122"/>
              </a:rPr>
              <a:t>g</a:t>
            </a: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ing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56766" y="4328033"/>
            <a:ext cx="807720" cy="78105"/>
          </a:xfrm>
          <a:custGeom>
            <a:avLst/>
            <a:gdLst/>
            <a:ahLst/>
            <a:cxnLst/>
            <a:rect l="l" t="t" r="r" b="b"/>
            <a:pathLst>
              <a:path w="807719" h="78104">
                <a:moveTo>
                  <a:pt x="729953" y="51791"/>
                </a:moveTo>
                <a:lnTo>
                  <a:pt x="729869" y="77724"/>
                </a:lnTo>
                <a:lnTo>
                  <a:pt x="781939" y="51816"/>
                </a:lnTo>
                <a:lnTo>
                  <a:pt x="742950" y="51816"/>
                </a:lnTo>
                <a:lnTo>
                  <a:pt x="729953" y="51791"/>
                </a:lnTo>
                <a:close/>
              </a:path>
              <a:path w="807719" h="78104">
                <a:moveTo>
                  <a:pt x="730038" y="25883"/>
                </a:moveTo>
                <a:lnTo>
                  <a:pt x="729953" y="51791"/>
                </a:lnTo>
                <a:lnTo>
                  <a:pt x="742950" y="51816"/>
                </a:lnTo>
                <a:lnTo>
                  <a:pt x="742950" y="25908"/>
                </a:lnTo>
                <a:lnTo>
                  <a:pt x="730038" y="25883"/>
                </a:lnTo>
                <a:close/>
              </a:path>
              <a:path w="807719" h="78104">
                <a:moveTo>
                  <a:pt x="730122" y="0"/>
                </a:moveTo>
                <a:lnTo>
                  <a:pt x="730038" y="25883"/>
                </a:lnTo>
                <a:lnTo>
                  <a:pt x="742950" y="25908"/>
                </a:lnTo>
                <a:lnTo>
                  <a:pt x="742950" y="51816"/>
                </a:lnTo>
                <a:lnTo>
                  <a:pt x="781939" y="51816"/>
                </a:lnTo>
                <a:lnTo>
                  <a:pt x="807720" y="38989"/>
                </a:lnTo>
                <a:lnTo>
                  <a:pt x="730122" y="0"/>
                </a:lnTo>
                <a:close/>
              </a:path>
              <a:path w="807719" h="78104">
                <a:moveTo>
                  <a:pt x="0" y="24511"/>
                </a:moveTo>
                <a:lnTo>
                  <a:pt x="0" y="50419"/>
                </a:lnTo>
                <a:lnTo>
                  <a:pt x="729953" y="51791"/>
                </a:lnTo>
                <a:lnTo>
                  <a:pt x="730038" y="25883"/>
                </a:lnTo>
                <a:lnTo>
                  <a:pt x="0" y="2451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4574" y="4821935"/>
            <a:ext cx="832485" cy="78105"/>
          </a:xfrm>
          <a:custGeom>
            <a:avLst/>
            <a:gdLst/>
            <a:ahLst/>
            <a:cxnLst/>
            <a:rect l="l" t="t" r="r" b="b"/>
            <a:pathLst>
              <a:path w="832485" h="78104">
                <a:moveTo>
                  <a:pt x="754380" y="0"/>
                </a:moveTo>
                <a:lnTo>
                  <a:pt x="754380" y="77724"/>
                </a:lnTo>
                <a:lnTo>
                  <a:pt x="806196" y="51815"/>
                </a:lnTo>
                <a:lnTo>
                  <a:pt x="767333" y="51815"/>
                </a:lnTo>
                <a:lnTo>
                  <a:pt x="767333" y="25907"/>
                </a:lnTo>
                <a:lnTo>
                  <a:pt x="806195" y="25907"/>
                </a:lnTo>
                <a:lnTo>
                  <a:pt x="754380" y="0"/>
                </a:lnTo>
                <a:close/>
              </a:path>
              <a:path w="832485" h="78104">
                <a:moveTo>
                  <a:pt x="754380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754380" y="51815"/>
                </a:lnTo>
                <a:lnTo>
                  <a:pt x="754380" y="25907"/>
                </a:lnTo>
                <a:close/>
              </a:path>
              <a:path w="832485" h="78104">
                <a:moveTo>
                  <a:pt x="806195" y="25907"/>
                </a:moveTo>
                <a:lnTo>
                  <a:pt x="767333" y="25907"/>
                </a:lnTo>
                <a:lnTo>
                  <a:pt x="767333" y="51815"/>
                </a:lnTo>
                <a:lnTo>
                  <a:pt x="806196" y="51815"/>
                </a:lnTo>
                <a:lnTo>
                  <a:pt x="832103" y="38862"/>
                </a:lnTo>
                <a:lnTo>
                  <a:pt x="806195" y="2590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671320" y="4650740"/>
            <a:ext cx="2787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收银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30858" y="5285232"/>
            <a:ext cx="861060" cy="78105"/>
          </a:xfrm>
          <a:custGeom>
            <a:avLst/>
            <a:gdLst/>
            <a:ahLst/>
            <a:cxnLst/>
            <a:rect l="l" t="t" r="r" b="b"/>
            <a:pathLst>
              <a:path w="861060" h="78104">
                <a:moveTo>
                  <a:pt x="783335" y="0"/>
                </a:moveTo>
                <a:lnTo>
                  <a:pt x="783335" y="77724"/>
                </a:lnTo>
                <a:lnTo>
                  <a:pt x="835152" y="51816"/>
                </a:lnTo>
                <a:lnTo>
                  <a:pt x="796290" y="51816"/>
                </a:lnTo>
                <a:lnTo>
                  <a:pt x="796290" y="25908"/>
                </a:lnTo>
                <a:lnTo>
                  <a:pt x="835152" y="25908"/>
                </a:lnTo>
                <a:lnTo>
                  <a:pt x="783335" y="0"/>
                </a:lnTo>
                <a:close/>
              </a:path>
              <a:path w="861060" h="78104">
                <a:moveTo>
                  <a:pt x="783335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83335" y="51816"/>
                </a:lnTo>
                <a:lnTo>
                  <a:pt x="783335" y="25908"/>
                </a:lnTo>
                <a:close/>
              </a:path>
              <a:path w="861060" h="78104">
                <a:moveTo>
                  <a:pt x="835152" y="25908"/>
                </a:moveTo>
                <a:lnTo>
                  <a:pt x="796290" y="25908"/>
                </a:lnTo>
                <a:lnTo>
                  <a:pt x="796290" y="51816"/>
                </a:lnTo>
                <a:lnTo>
                  <a:pt x="835152" y="51816"/>
                </a:lnTo>
                <a:lnTo>
                  <a:pt x="861060" y="38862"/>
                </a:lnTo>
                <a:lnTo>
                  <a:pt x="835152" y="25908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09088" y="3439667"/>
            <a:ext cx="478790" cy="167640"/>
          </a:xfrm>
          <a:custGeom>
            <a:avLst/>
            <a:gdLst/>
            <a:ahLst/>
            <a:cxnLst/>
            <a:rect l="l" t="t" r="r" b="b"/>
            <a:pathLst>
              <a:path w="478789" h="167639">
                <a:moveTo>
                  <a:pt x="478536" y="0"/>
                </a:moveTo>
                <a:lnTo>
                  <a:pt x="0" y="0"/>
                </a:lnTo>
                <a:lnTo>
                  <a:pt x="0" y="167640"/>
                </a:lnTo>
                <a:lnTo>
                  <a:pt x="478536" y="167640"/>
                </a:lnTo>
                <a:lnTo>
                  <a:pt x="478536" y="153289"/>
                </a:lnTo>
                <a:lnTo>
                  <a:pt x="66929" y="153289"/>
                </a:lnTo>
                <a:lnTo>
                  <a:pt x="61003" y="137906"/>
                </a:lnTo>
                <a:lnTo>
                  <a:pt x="50006" y="125095"/>
                </a:lnTo>
                <a:lnTo>
                  <a:pt x="34960" y="115712"/>
                </a:lnTo>
                <a:lnTo>
                  <a:pt x="16891" y="110617"/>
                </a:lnTo>
                <a:lnTo>
                  <a:pt x="16891" y="57023"/>
                </a:lnTo>
                <a:lnTo>
                  <a:pt x="34960" y="51927"/>
                </a:lnTo>
                <a:lnTo>
                  <a:pt x="50006" y="42545"/>
                </a:lnTo>
                <a:lnTo>
                  <a:pt x="61003" y="29733"/>
                </a:lnTo>
                <a:lnTo>
                  <a:pt x="66929" y="14351"/>
                </a:lnTo>
                <a:lnTo>
                  <a:pt x="478536" y="14351"/>
                </a:lnTo>
                <a:lnTo>
                  <a:pt x="478536" y="0"/>
                </a:lnTo>
                <a:close/>
              </a:path>
              <a:path w="478789" h="167639">
                <a:moveTo>
                  <a:pt x="267588" y="14351"/>
                </a:moveTo>
                <a:lnTo>
                  <a:pt x="207772" y="14351"/>
                </a:lnTo>
                <a:lnTo>
                  <a:pt x="192595" y="26277"/>
                </a:lnTo>
                <a:lnTo>
                  <a:pt x="180752" y="42418"/>
                </a:lnTo>
                <a:lnTo>
                  <a:pt x="173053" y="61892"/>
                </a:lnTo>
                <a:lnTo>
                  <a:pt x="170306" y="83820"/>
                </a:lnTo>
                <a:lnTo>
                  <a:pt x="173053" y="105747"/>
                </a:lnTo>
                <a:lnTo>
                  <a:pt x="180752" y="125222"/>
                </a:lnTo>
                <a:lnTo>
                  <a:pt x="192595" y="141362"/>
                </a:lnTo>
                <a:lnTo>
                  <a:pt x="207772" y="153289"/>
                </a:lnTo>
                <a:lnTo>
                  <a:pt x="267588" y="153289"/>
                </a:lnTo>
                <a:lnTo>
                  <a:pt x="282819" y="141362"/>
                </a:lnTo>
                <a:lnTo>
                  <a:pt x="294655" y="125222"/>
                </a:lnTo>
                <a:lnTo>
                  <a:pt x="302325" y="105747"/>
                </a:lnTo>
                <a:lnTo>
                  <a:pt x="305054" y="83820"/>
                </a:lnTo>
                <a:lnTo>
                  <a:pt x="302325" y="61892"/>
                </a:lnTo>
                <a:lnTo>
                  <a:pt x="294655" y="42418"/>
                </a:lnTo>
                <a:lnTo>
                  <a:pt x="282819" y="26277"/>
                </a:lnTo>
                <a:lnTo>
                  <a:pt x="267588" y="14351"/>
                </a:lnTo>
                <a:close/>
              </a:path>
              <a:path w="478789" h="167639">
                <a:moveTo>
                  <a:pt x="478536" y="14351"/>
                </a:moveTo>
                <a:lnTo>
                  <a:pt x="411606" y="14351"/>
                </a:lnTo>
                <a:lnTo>
                  <a:pt x="417532" y="29733"/>
                </a:lnTo>
                <a:lnTo>
                  <a:pt x="428529" y="42545"/>
                </a:lnTo>
                <a:lnTo>
                  <a:pt x="443575" y="51927"/>
                </a:lnTo>
                <a:lnTo>
                  <a:pt x="461644" y="57023"/>
                </a:lnTo>
                <a:lnTo>
                  <a:pt x="461644" y="110617"/>
                </a:lnTo>
                <a:lnTo>
                  <a:pt x="443575" y="115712"/>
                </a:lnTo>
                <a:lnTo>
                  <a:pt x="428529" y="125095"/>
                </a:lnTo>
                <a:lnTo>
                  <a:pt x="417532" y="137906"/>
                </a:lnTo>
                <a:lnTo>
                  <a:pt x="411606" y="153289"/>
                </a:lnTo>
                <a:lnTo>
                  <a:pt x="478536" y="153289"/>
                </a:lnTo>
                <a:lnTo>
                  <a:pt x="478536" y="14351"/>
                </a:lnTo>
                <a:close/>
              </a:path>
              <a:path w="478789" h="167639">
                <a:moveTo>
                  <a:pt x="107568" y="61214"/>
                </a:moveTo>
                <a:lnTo>
                  <a:pt x="93725" y="61214"/>
                </a:lnTo>
                <a:lnTo>
                  <a:pt x="86868" y="63500"/>
                </a:lnTo>
                <a:lnTo>
                  <a:pt x="81534" y="67945"/>
                </a:lnTo>
                <a:lnTo>
                  <a:pt x="75676" y="75580"/>
                </a:lnTo>
                <a:lnTo>
                  <a:pt x="73723" y="84264"/>
                </a:lnTo>
                <a:lnTo>
                  <a:pt x="75676" y="92948"/>
                </a:lnTo>
                <a:lnTo>
                  <a:pt x="81534" y="100584"/>
                </a:lnTo>
                <a:lnTo>
                  <a:pt x="90525" y="105584"/>
                </a:lnTo>
                <a:lnTo>
                  <a:pt x="100695" y="107251"/>
                </a:lnTo>
                <a:lnTo>
                  <a:pt x="110841" y="105584"/>
                </a:lnTo>
                <a:lnTo>
                  <a:pt x="119761" y="100584"/>
                </a:lnTo>
                <a:lnTo>
                  <a:pt x="125690" y="92948"/>
                </a:lnTo>
                <a:lnTo>
                  <a:pt x="127666" y="84264"/>
                </a:lnTo>
                <a:lnTo>
                  <a:pt x="125690" y="75580"/>
                </a:lnTo>
                <a:lnTo>
                  <a:pt x="119761" y="67945"/>
                </a:lnTo>
                <a:lnTo>
                  <a:pt x="114426" y="63500"/>
                </a:lnTo>
                <a:lnTo>
                  <a:pt x="107568" y="61214"/>
                </a:lnTo>
                <a:close/>
              </a:path>
              <a:path w="478789" h="167639">
                <a:moveTo>
                  <a:pt x="381635" y="61214"/>
                </a:moveTo>
                <a:lnTo>
                  <a:pt x="367792" y="61214"/>
                </a:lnTo>
                <a:lnTo>
                  <a:pt x="360934" y="63500"/>
                </a:lnTo>
                <a:lnTo>
                  <a:pt x="355726" y="67945"/>
                </a:lnTo>
                <a:lnTo>
                  <a:pt x="349726" y="75580"/>
                </a:lnTo>
                <a:lnTo>
                  <a:pt x="347725" y="84264"/>
                </a:lnTo>
                <a:lnTo>
                  <a:pt x="349726" y="92948"/>
                </a:lnTo>
                <a:lnTo>
                  <a:pt x="355726" y="100584"/>
                </a:lnTo>
                <a:lnTo>
                  <a:pt x="364591" y="105584"/>
                </a:lnTo>
                <a:lnTo>
                  <a:pt x="374729" y="107251"/>
                </a:lnTo>
                <a:lnTo>
                  <a:pt x="384891" y="105584"/>
                </a:lnTo>
                <a:lnTo>
                  <a:pt x="393826" y="100584"/>
                </a:lnTo>
                <a:lnTo>
                  <a:pt x="399756" y="92948"/>
                </a:lnTo>
                <a:lnTo>
                  <a:pt x="401732" y="84264"/>
                </a:lnTo>
                <a:lnTo>
                  <a:pt x="399756" y="75580"/>
                </a:lnTo>
                <a:lnTo>
                  <a:pt x="393826" y="67945"/>
                </a:lnTo>
                <a:lnTo>
                  <a:pt x="388619" y="63500"/>
                </a:lnTo>
                <a:lnTo>
                  <a:pt x="381635" y="61214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81477" y="3319271"/>
            <a:ext cx="407034" cy="78105"/>
          </a:xfrm>
          <a:custGeom>
            <a:avLst/>
            <a:gdLst/>
            <a:ahLst/>
            <a:cxnLst/>
            <a:rect l="l" t="t" r="r" b="b"/>
            <a:pathLst>
              <a:path w="407035" h="78104">
                <a:moveTo>
                  <a:pt x="329184" y="0"/>
                </a:moveTo>
                <a:lnTo>
                  <a:pt x="329184" y="77724"/>
                </a:lnTo>
                <a:lnTo>
                  <a:pt x="381000" y="51815"/>
                </a:lnTo>
                <a:lnTo>
                  <a:pt x="342138" y="51815"/>
                </a:lnTo>
                <a:lnTo>
                  <a:pt x="342138" y="25907"/>
                </a:lnTo>
                <a:lnTo>
                  <a:pt x="380999" y="25907"/>
                </a:lnTo>
                <a:lnTo>
                  <a:pt x="329184" y="0"/>
                </a:lnTo>
                <a:close/>
              </a:path>
              <a:path w="407035" h="78104">
                <a:moveTo>
                  <a:pt x="32918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184" y="51815"/>
                </a:lnTo>
                <a:lnTo>
                  <a:pt x="329184" y="25907"/>
                </a:lnTo>
                <a:close/>
              </a:path>
              <a:path w="407035" h="78104">
                <a:moveTo>
                  <a:pt x="380999" y="25907"/>
                </a:moveTo>
                <a:lnTo>
                  <a:pt x="342138" y="25907"/>
                </a:lnTo>
                <a:lnTo>
                  <a:pt x="342138" y="51815"/>
                </a:lnTo>
                <a:lnTo>
                  <a:pt x="381000" y="51815"/>
                </a:lnTo>
                <a:lnTo>
                  <a:pt x="406908" y="38862"/>
                </a:lnTo>
                <a:lnTo>
                  <a:pt x="380999" y="2590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617470" y="3131947"/>
            <a:ext cx="531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线上账单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13732" y="1865376"/>
            <a:ext cx="283845" cy="356870"/>
          </a:xfrm>
          <a:custGeom>
            <a:avLst/>
            <a:gdLst/>
            <a:ahLst/>
            <a:cxnLst/>
            <a:rect l="l" t="t" r="r" b="b"/>
            <a:pathLst>
              <a:path w="283845" h="356869">
                <a:moveTo>
                  <a:pt x="141731" y="0"/>
                </a:moveTo>
                <a:lnTo>
                  <a:pt x="0" y="79375"/>
                </a:lnTo>
                <a:lnTo>
                  <a:pt x="0" y="104012"/>
                </a:lnTo>
                <a:lnTo>
                  <a:pt x="283463" y="104012"/>
                </a:lnTo>
                <a:lnTo>
                  <a:pt x="283463" y="79375"/>
                </a:lnTo>
                <a:lnTo>
                  <a:pt x="141731" y="0"/>
                </a:lnTo>
                <a:close/>
              </a:path>
              <a:path w="283845" h="356869">
                <a:moveTo>
                  <a:pt x="68071" y="279781"/>
                </a:moveTo>
                <a:lnTo>
                  <a:pt x="30225" y="279781"/>
                </a:lnTo>
                <a:lnTo>
                  <a:pt x="30225" y="289940"/>
                </a:lnTo>
                <a:lnTo>
                  <a:pt x="68071" y="289940"/>
                </a:lnTo>
                <a:lnTo>
                  <a:pt x="68071" y="279781"/>
                </a:lnTo>
                <a:close/>
              </a:path>
              <a:path w="283845" h="356869">
                <a:moveTo>
                  <a:pt x="62991" y="127381"/>
                </a:moveTo>
                <a:lnTo>
                  <a:pt x="35305" y="127381"/>
                </a:lnTo>
                <a:lnTo>
                  <a:pt x="35305" y="279781"/>
                </a:lnTo>
                <a:lnTo>
                  <a:pt x="62991" y="279781"/>
                </a:lnTo>
                <a:lnTo>
                  <a:pt x="62991" y="127381"/>
                </a:lnTo>
                <a:close/>
              </a:path>
              <a:path w="283845" h="356869">
                <a:moveTo>
                  <a:pt x="68071" y="117348"/>
                </a:moveTo>
                <a:lnTo>
                  <a:pt x="30225" y="117348"/>
                </a:lnTo>
                <a:lnTo>
                  <a:pt x="30225" y="127381"/>
                </a:lnTo>
                <a:lnTo>
                  <a:pt x="68071" y="127381"/>
                </a:lnTo>
                <a:lnTo>
                  <a:pt x="68071" y="117348"/>
                </a:lnTo>
                <a:close/>
              </a:path>
              <a:path w="283845" h="356869">
                <a:moveTo>
                  <a:pt x="121284" y="279781"/>
                </a:moveTo>
                <a:lnTo>
                  <a:pt x="83312" y="279781"/>
                </a:lnTo>
                <a:lnTo>
                  <a:pt x="83312" y="289940"/>
                </a:lnTo>
                <a:lnTo>
                  <a:pt x="121284" y="289940"/>
                </a:lnTo>
                <a:lnTo>
                  <a:pt x="121284" y="279781"/>
                </a:lnTo>
                <a:close/>
              </a:path>
              <a:path w="283845" h="356869">
                <a:moveTo>
                  <a:pt x="116077" y="127381"/>
                </a:moveTo>
                <a:lnTo>
                  <a:pt x="88391" y="127381"/>
                </a:lnTo>
                <a:lnTo>
                  <a:pt x="88391" y="279781"/>
                </a:lnTo>
                <a:lnTo>
                  <a:pt x="116077" y="279781"/>
                </a:lnTo>
                <a:lnTo>
                  <a:pt x="116077" y="127381"/>
                </a:lnTo>
                <a:close/>
              </a:path>
              <a:path w="283845" h="356869">
                <a:moveTo>
                  <a:pt x="121284" y="117348"/>
                </a:moveTo>
                <a:lnTo>
                  <a:pt x="83312" y="117348"/>
                </a:lnTo>
                <a:lnTo>
                  <a:pt x="83312" y="127381"/>
                </a:lnTo>
                <a:lnTo>
                  <a:pt x="121284" y="127381"/>
                </a:lnTo>
                <a:lnTo>
                  <a:pt x="121284" y="117348"/>
                </a:lnTo>
                <a:close/>
              </a:path>
              <a:path w="283845" h="356869">
                <a:moveTo>
                  <a:pt x="200151" y="279781"/>
                </a:moveTo>
                <a:lnTo>
                  <a:pt x="162178" y="279781"/>
                </a:lnTo>
                <a:lnTo>
                  <a:pt x="162178" y="289940"/>
                </a:lnTo>
                <a:lnTo>
                  <a:pt x="200151" y="289940"/>
                </a:lnTo>
                <a:lnTo>
                  <a:pt x="200151" y="279781"/>
                </a:lnTo>
                <a:close/>
              </a:path>
              <a:path w="283845" h="356869">
                <a:moveTo>
                  <a:pt x="195071" y="127381"/>
                </a:moveTo>
                <a:lnTo>
                  <a:pt x="167258" y="127381"/>
                </a:lnTo>
                <a:lnTo>
                  <a:pt x="167258" y="279781"/>
                </a:lnTo>
                <a:lnTo>
                  <a:pt x="195071" y="279781"/>
                </a:lnTo>
                <a:lnTo>
                  <a:pt x="195071" y="127381"/>
                </a:lnTo>
                <a:close/>
              </a:path>
              <a:path w="283845" h="356869">
                <a:moveTo>
                  <a:pt x="200151" y="117348"/>
                </a:moveTo>
                <a:lnTo>
                  <a:pt x="162178" y="117348"/>
                </a:lnTo>
                <a:lnTo>
                  <a:pt x="162178" y="127381"/>
                </a:lnTo>
                <a:lnTo>
                  <a:pt x="200151" y="127381"/>
                </a:lnTo>
                <a:lnTo>
                  <a:pt x="200151" y="117348"/>
                </a:lnTo>
                <a:close/>
              </a:path>
              <a:path w="283845" h="356869">
                <a:moveTo>
                  <a:pt x="253237" y="279781"/>
                </a:moveTo>
                <a:lnTo>
                  <a:pt x="215391" y="279781"/>
                </a:lnTo>
                <a:lnTo>
                  <a:pt x="215391" y="289940"/>
                </a:lnTo>
                <a:lnTo>
                  <a:pt x="253237" y="289940"/>
                </a:lnTo>
                <a:lnTo>
                  <a:pt x="253237" y="279781"/>
                </a:lnTo>
                <a:close/>
              </a:path>
              <a:path w="283845" h="356869">
                <a:moveTo>
                  <a:pt x="248157" y="127381"/>
                </a:moveTo>
                <a:lnTo>
                  <a:pt x="220471" y="127381"/>
                </a:lnTo>
                <a:lnTo>
                  <a:pt x="220471" y="279781"/>
                </a:lnTo>
                <a:lnTo>
                  <a:pt x="248157" y="279781"/>
                </a:lnTo>
                <a:lnTo>
                  <a:pt x="248157" y="127381"/>
                </a:lnTo>
                <a:close/>
              </a:path>
              <a:path w="283845" h="356869">
                <a:moveTo>
                  <a:pt x="253237" y="117348"/>
                </a:moveTo>
                <a:lnTo>
                  <a:pt x="215391" y="117348"/>
                </a:lnTo>
                <a:lnTo>
                  <a:pt x="215391" y="127381"/>
                </a:lnTo>
                <a:lnTo>
                  <a:pt x="253237" y="127381"/>
                </a:lnTo>
                <a:lnTo>
                  <a:pt x="253237" y="117348"/>
                </a:lnTo>
                <a:close/>
              </a:path>
              <a:path w="283845" h="356869">
                <a:moveTo>
                  <a:pt x="269366" y="303149"/>
                </a:moveTo>
                <a:lnTo>
                  <a:pt x="13969" y="303149"/>
                </a:lnTo>
                <a:lnTo>
                  <a:pt x="13969" y="323214"/>
                </a:lnTo>
                <a:lnTo>
                  <a:pt x="269366" y="323214"/>
                </a:lnTo>
                <a:lnTo>
                  <a:pt x="269366" y="303149"/>
                </a:lnTo>
                <a:close/>
              </a:path>
              <a:path w="283845" h="356869">
                <a:moveTo>
                  <a:pt x="283463" y="336550"/>
                </a:moveTo>
                <a:lnTo>
                  <a:pt x="0" y="336550"/>
                </a:lnTo>
                <a:lnTo>
                  <a:pt x="0" y="356615"/>
                </a:lnTo>
                <a:lnTo>
                  <a:pt x="283463" y="356615"/>
                </a:lnTo>
                <a:lnTo>
                  <a:pt x="283463" y="3365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362958" y="2228799"/>
            <a:ext cx="1095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园区财务系统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08070" y="2053589"/>
            <a:ext cx="1905" cy="3599815"/>
          </a:xfrm>
          <a:custGeom>
            <a:avLst/>
            <a:gdLst/>
            <a:ahLst/>
            <a:cxnLst/>
            <a:rect l="l" t="t" r="r" b="b"/>
            <a:pathLst>
              <a:path w="1904" h="3599815">
                <a:moveTo>
                  <a:pt x="0" y="3599688"/>
                </a:moveTo>
                <a:lnTo>
                  <a:pt x="1524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17214" y="2044445"/>
            <a:ext cx="1016635" cy="1905"/>
          </a:xfrm>
          <a:custGeom>
            <a:avLst/>
            <a:gdLst/>
            <a:ahLst/>
            <a:cxnLst/>
            <a:rect l="l" t="t" r="r" b="b"/>
            <a:pathLst>
              <a:path w="1016635" h="1905">
                <a:moveTo>
                  <a:pt x="0" y="0"/>
                </a:moveTo>
                <a:lnTo>
                  <a:pt x="1016508" y="1524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798189" y="1812798"/>
            <a:ext cx="531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应收账款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69285" y="4731765"/>
            <a:ext cx="419100" cy="78105"/>
          </a:xfrm>
          <a:custGeom>
            <a:avLst/>
            <a:gdLst/>
            <a:ahLst/>
            <a:cxnLst/>
            <a:rect l="l" t="t" r="r" b="b"/>
            <a:pathLst>
              <a:path w="419100" h="78104">
                <a:moveTo>
                  <a:pt x="341333" y="51769"/>
                </a:moveTo>
                <a:lnTo>
                  <a:pt x="341249" y="77723"/>
                </a:lnTo>
                <a:lnTo>
                  <a:pt x="393491" y="51815"/>
                </a:lnTo>
                <a:lnTo>
                  <a:pt x="354330" y="51815"/>
                </a:lnTo>
                <a:lnTo>
                  <a:pt x="341333" y="51769"/>
                </a:lnTo>
                <a:close/>
              </a:path>
              <a:path w="419100" h="78104">
                <a:moveTo>
                  <a:pt x="341418" y="25861"/>
                </a:moveTo>
                <a:lnTo>
                  <a:pt x="341333" y="51769"/>
                </a:lnTo>
                <a:lnTo>
                  <a:pt x="354330" y="51815"/>
                </a:lnTo>
                <a:lnTo>
                  <a:pt x="354330" y="25907"/>
                </a:lnTo>
                <a:lnTo>
                  <a:pt x="341418" y="25861"/>
                </a:lnTo>
                <a:close/>
              </a:path>
              <a:path w="419100" h="78104">
                <a:moveTo>
                  <a:pt x="341502" y="0"/>
                </a:moveTo>
                <a:lnTo>
                  <a:pt x="341418" y="25861"/>
                </a:lnTo>
                <a:lnTo>
                  <a:pt x="354330" y="25907"/>
                </a:lnTo>
                <a:lnTo>
                  <a:pt x="354330" y="51815"/>
                </a:lnTo>
                <a:lnTo>
                  <a:pt x="393491" y="51815"/>
                </a:lnTo>
                <a:lnTo>
                  <a:pt x="419100" y="39115"/>
                </a:lnTo>
                <a:lnTo>
                  <a:pt x="341502" y="0"/>
                </a:lnTo>
                <a:close/>
              </a:path>
              <a:path w="419100" h="78104">
                <a:moveTo>
                  <a:pt x="0" y="24637"/>
                </a:moveTo>
                <a:lnTo>
                  <a:pt x="0" y="50545"/>
                </a:lnTo>
                <a:lnTo>
                  <a:pt x="341333" y="51769"/>
                </a:lnTo>
                <a:lnTo>
                  <a:pt x="341418" y="25861"/>
                </a:lnTo>
                <a:lnTo>
                  <a:pt x="0" y="2463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617089" y="4532833"/>
            <a:ext cx="531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微软雅黑" panose="020B0503020204020204" charset="-122"/>
                <a:cs typeface="微软雅黑" panose="020B0503020204020204" charset="-122"/>
              </a:rPr>
              <a:t>线下账单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97408" y="5172455"/>
            <a:ext cx="367665" cy="224154"/>
          </a:xfrm>
          <a:custGeom>
            <a:avLst/>
            <a:gdLst/>
            <a:ahLst/>
            <a:cxnLst/>
            <a:rect l="l" t="t" r="r" b="b"/>
            <a:pathLst>
              <a:path w="367665" h="224154">
                <a:moveTo>
                  <a:pt x="330352" y="49657"/>
                </a:moveTo>
                <a:lnTo>
                  <a:pt x="36969" y="49657"/>
                </a:lnTo>
                <a:lnTo>
                  <a:pt x="0" y="101092"/>
                </a:lnTo>
                <a:lnTo>
                  <a:pt x="0" y="106553"/>
                </a:lnTo>
                <a:lnTo>
                  <a:pt x="6032" y="111125"/>
                </a:lnTo>
                <a:lnTo>
                  <a:pt x="19862" y="111125"/>
                </a:lnTo>
                <a:lnTo>
                  <a:pt x="25184" y="107696"/>
                </a:lnTo>
                <a:lnTo>
                  <a:pt x="26530" y="103251"/>
                </a:lnTo>
                <a:lnTo>
                  <a:pt x="367283" y="103251"/>
                </a:lnTo>
                <a:lnTo>
                  <a:pt x="367283" y="101092"/>
                </a:lnTo>
                <a:lnTo>
                  <a:pt x="330352" y="49657"/>
                </a:lnTo>
                <a:close/>
              </a:path>
              <a:path w="367665" h="224154">
                <a:moveTo>
                  <a:pt x="52717" y="103251"/>
                </a:moveTo>
                <a:lnTo>
                  <a:pt x="26530" y="103251"/>
                </a:lnTo>
                <a:lnTo>
                  <a:pt x="27863" y="107696"/>
                </a:lnTo>
                <a:lnTo>
                  <a:pt x="33223" y="111125"/>
                </a:lnTo>
                <a:lnTo>
                  <a:pt x="46024" y="111125"/>
                </a:lnTo>
                <a:lnTo>
                  <a:pt x="51371" y="107696"/>
                </a:lnTo>
                <a:lnTo>
                  <a:pt x="52717" y="103251"/>
                </a:lnTo>
                <a:close/>
              </a:path>
              <a:path w="367665" h="224154">
                <a:moveTo>
                  <a:pt x="78892" y="103251"/>
                </a:moveTo>
                <a:lnTo>
                  <a:pt x="52717" y="103251"/>
                </a:lnTo>
                <a:lnTo>
                  <a:pt x="54051" y="107696"/>
                </a:lnTo>
                <a:lnTo>
                  <a:pt x="59410" y="111125"/>
                </a:lnTo>
                <a:lnTo>
                  <a:pt x="72212" y="111125"/>
                </a:lnTo>
                <a:lnTo>
                  <a:pt x="77558" y="107696"/>
                </a:lnTo>
                <a:lnTo>
                  <a:pt x="78892" y="103251"/>
                </a:lnTo>
                <a:close/>
              </a:path>
              <a:path w="367665" h="224154">
                <a:moveTo>
                  <a:pt x="105079" y="103251"/>
                </a:moveTo>
                <a:lnTo>
                  <a:pt x="78892" y="103251"/>
                </a:lnTo>
                <a:lnTo>
                  <a:pt x="80238" y="107696"/>
                </a:lnTo>
                <a:lnTo>
                  <a:pt x="85598" y="111125"/>
                </a:lnTo>
                <a:lnTo>
                  <a:pt x="98399" y="111125"/>
                </a:lnTo>
                <a:lnTo>
                  <a:pt x="103746" y="107696"/>
                </a:lnTo>
                <a:lnTo>
                  <a:pt x="105079" y="103251"/>
                </a:lnTo>
                <a:close/>
              </a:path>
              <a:path w="367665" h="224154">
                <a:moveTo>
                  <a:pt x="131292" y="103251"/>
                </a:moveTo>
                <a:lnTo>
                  <a:pt x="105079" y="103251"/>
                </a:lnTo>
                <a:lnTo>
                  <a:pt x="106426" y="107696"/>
                </a:lnTo>
                <a:lnTo>
                  <a:pt x="111785" y="111125"/>
                </a:lnTo>
                <a:lnTo>
                  <a:pt x="124587" y="111125"/>
                </a:lnTo>
                <a:lnTo>
                  <a:pt x="129946" y="107696"/>
                </a:lnTo>
                <a:lnTo>
                  <a:pt x="131292" y="103251"/>
                </a:lnTo>
                <a:close/>
              </a:path>
              <a:path w="367665" h="224154">
                <a:moveTo>
                  <a:pt x="157467" y="103251"/>
                </a:moveTo>
                <a:lnTo>
                  <a:pt x="131292" y="103251"/>
                </a:lnTo>
                <a:lnTo>
                  <a:pt x="132626" y="107696"/>
                </a:lnTo>
                <a:lnTo>
                  <a:pt x="137972" y="111125"/>
                </a:lnTo>
                <a:lnTo>
                  <a:pt x="150774" y="111125"/>
                </a:lnTo>
                <a:lnTo>
                  <a:pt x="156133" y="107696"/>
                </a:lnTo>
                <a:lnTo>
                  <a:pt x="157467" y="103251"/>
                </a:lnTo>
                <a:close/>
              </a:path>
              <a:path w="367665" h="224154">
                <a:moveTo>
                  <a:pt x="183654" y="103251"/>
                </a:moveTo>
                <a:lnTo>
                  <a:pt x="157467" y="103251"/>
                </a:lnTo>
                <a:lnTo>
                  <a:pt x="158813" y="107696"/>
                </a:lnTo>
                <a:lnTo>
                  <a:pt x="164160" y="111125"/>
                </a:lnTo>
                <a:lnTo>
                  <a:pt x="176961" y="111125"/>
                </a:lnTo>
                <a:lnTo>
                  <a:pt x="182321" y="107696"/>
                </a:lnTo>
                <a:lnTo>
                  <a:pt x="183654" y="103251"/>
                </a:lnTo>
                <a:close/>
              </a:path>
              <a:path w="367665" h="224154">
                <a:moveTo>
                  <a:pt x="209842" y="103251"/>
                </a:moveTo>
                <a:lnTo>
                  <a:pt x="183654" y="103251"/>
                </a:lnTo>
                <a:lnTo>
                  <a:pt x="185000" y="107696"/>
                </a:lnTo>
                <a:lnTo>
                  <a:pt x="190322" y="111125"/>
                </a:lnTo>
                <a:lnTo>
                  <a:pt x="203123" y="111125"/>
                </a:lnTo>
                <a:lnTo>
                  <a:pt x="208495" y="107696"/>
                </a:lnTo>
                <a:lnTo>
                  <a:pt x="209842" y="103251"/>
                </a:lnTo>
                <a:close/>
              </a:path>
              <a:path w="367665" h="224154">
                <a:moveTo>
                  <a:pt x="236029" y="103251"/>
                </a:moveTo>
                <a:lnTo>
                  <a:pt x="209842" y="103251"/>
                </a:lnTo>
                <a:lnTo>
                  <a:pt x="211188" y="107696"/>
                </a:lnTo>
                <a:lnTo>
                  <a:pt x="216509" y="111125"/>
                </a:lnTo>
                <a:lnTo>
                  <a:pt x="229311" y="111125"/>
                </a:lnTo>
                <a:lnTo>
                  <a:pt x="234670" y="107696"/>
                </a:lnTo>
                <a:lnTo>
                  <a:pt x="236029" y="103251"/>
                </a:lnTo>
                <a:close/>
              </a:path>
              <a:path w="367665" h="224154">
                <a:moveTo>
                  <a:pt x="262204" y="103251"/>
                </a:moveTo>
                <a:lnTo>
                  <a:pt x="236029" y="103251"/>
                </a:lnTo>
                <a:lnTo>
                  <a:pt x="237375" y="107696"/>
                </a:lnTo>
                <a:lnTo>
                  <a:pt x="242697" y="111125"/>
                </a:lnTo>
                <a:lnTo>
                  <a:pt x="255498" y="111125"/>
                </a:lnTo>
                <a:lnTo>
                  <a:pt x="260858" y="107696"/>
                </a:lnTo>
                <a:lnTo>
                  <a:pt x="262204" y="103251"/>
                </a:lnTo>
                <a:close/>
              </a:path>
              <a:path w="367665" h="224154">
                <a:moveTo>
                  <a:pt x="288391" y="103251"/>
                </a:moveTo>
                <a:lnTo>
                  <a:pt x="262204" y="103251"/>
                </a:lnTo>
                <a:lnTo>
                  <a:pt x="263537" y="107696"/>
                </a:lnTo>
                <a:lnTo>
                  <a:pt x="268922" y="111125"/>
                </a:lnTo>
                <a:lnTo>
                  <a:pt x="281724" y="111125"/>
                </a:lnTo>
                <a:lnTo>
                  <a:pt x="287045" y="107696"/>
                </a:lnTo>
                <a:lnTo>
                  <a:pt x="288391" y="103251"/>
                </a:lnTo>
                <a:close/>
              </a:path>
              <a:path w="367665" h="224154">
                <a:moveTo>
                  <a:pt x="314566" y="103251"/>
                </a:moveTo>
                <a:lnTo>
                  <a:pt x="288391" y="103251"/>
                </a:lnTo>
                <a:lnTo>
                  <a:pt x="289725" y="107696"/>
                </a:lnTo>
                <a:lnTo>
                  <a:pt x="295084" y="111125"/>
                </a:lnTo>
                <a:lnTo>
                  <a:pt x="307886" y="111125"/>
                </a:lnTo>
                <a:lnTo>
                  <a:pt x="313232" y="107696"/>
                </a:lnTo>
                <a:lnTo>
                  <a:pt x="314566" y="103251"/>
                </a:lnTo>
                <a:close/>
              </a:path>
              <a:path w="367665" h="224154">
                <a:moveTo>
                  <a:pt x="340753" y="103251"/>
                </a:moveTo>
                <a:lnTo>
                  <a:pt x="314566" y="103251"/>
                </a:lnTo>
                <a:lnTo>
                  <a:pt x="315912" y="107696"/>
                </a:lnTo>
                <a:lnTo>
                  <a:pt x="321271" y="111125"/>
                </a:lnTo>
                <a:lnTo>
                  <a:pt x="334073" y="111125"/>
                </a:lnTo>
                <a:lnTo>
                  <a:pt x="339420" y="107696"/>
                </a:lnTo>
                <a:lnTo>
                  <a:pt x="340753" y="103251"/>
                </a:lnTo>
                <a:close/>
              </a:path>
              <a:path w="367665" h="224154">
                <a:moveTo>
                  <a:pt x="367283" y="103251"/>
                </a:moveTo>
                <a:lnTo>
                  <a:pt x="340753" y="103251"/>
                </a:lnTo>
                <a:lnTo>
                  <a:pt x="342099" y="107696"/>
                </a:lnTo>
                <a:lnTo>
                  <a:pt x="347459" y="111125"/>
                </a:lnTo>
                <a:lnTo>
                  <a:pt x="361276" y="111125"/>
                </a:lnTo>
                <a:lnTo>
                  <a:pt x="367283" y="106553"/>
                </a:lnTo>
                <a:lnTo>
                  <a:pt x="367283" y="103251"/>
                </a:lnTo>
                <a:close/>
              </a:path>
              <a:path w="367665" h="224154">
                <a:moveTo>
                  <a:pt x="133921" y="37592"/>
                </a:moveTo>
                <a:lnTo>
                  <a:pt x="119964" y="37592"/>
                </a:lnTo>
                <a:lnTo>
                  <a:pt x="119964" y="49657"/>
                </a:lnTo>
                <a:lnTo>
                  <a:pt x="133921" y="49657"/>
                </a:lnTo>
                <a:lnTo>
                  <a:pt x="133921" y="37592"/>
                </a:lnTo>
                <a:close/>
              </a:path>
              <a:path w="367665" h="224154">
                <a:moveTo>
                  <a:pt x="247319" y="37592"/>
                </a:moveTo>
                <a:lnTo>
                  <a:pt x="233362" y="37592"/>
                </a:lnTo>
                <a:lnTo>
                  <a:pt x="233362" y="49657"/>
                </a:lnTo>
                <a:lnTo>
                  <a:pt x="247319" y="49657"/>
                </a:lnTo>
                <a:lnTo>
                  <a:pt x="247319" y="37592"/>
                </a:lnTo>
                <a:close/>
              </a:path>
              <a:path w="367665" h="224154">
                <a:moveTo>
                  <a:pt x="266941" y="0"/>
                </a:moveTo>
                <a:lnTo>
                  <a:pt x="100342" y="0"/>
                </a:lnTo>
                <a:lnTo>
                  <a:pt x="100342" y="37592"/>
                </a:lnTo>
                <a:lnTo>
                  <a:pt x="266941" y="37592"/>
                </a:lnTo>
                <a:lnTo>
                  <a:pt x="266941" y="0"/>
                </a:lnTo>
                <a:close/>
              </a:path>
              <a:path w="367665" h="224154">
                <a:moveTo>
                  <a:pt x="346494" y="122047"/>
                </a:moveTo>
                <a:lnTo>
                  <a:pt x="20815" y="122047"/>
                </a:lnTo>
                <a:lnTo>
                  <a:pt x="20815" y="197993"/>
                </a:lnTo>
                <a:lnTo>
                  <a:pt x="161264" y="197993"/>
                </a:lnTo>
                <a:lnTo>
                  <a:pt x="161264" y="169037"/>
                </a:lnTo>
                <a:lnTo>
                  <a:pt x="40322" y="169037"/>
                </a:lnTo>
                <a:lnTo>
                  <a:pt x="40322" y="136017"/>
                </a:lnTo>
                <a:lnTo>
                  <a:pt x="346494" y="136017"/>
                </a:lnTo>
                <a:lnTo>
                  <a:pt x="346494" y="122047"/>
                </a:lnTo>
                <a:close/>
              </a:path>
              <a:path w="367665" h="224154">
                <a:moveTo>
                  <a:pt x="221742" y="136017"/>
                </a:moveTo>
                <a:lnTo>
                  <a:pt x="206019" y="136017"/>
                </a:lnTo>
                <a:lnTo>
                  <a:pt x="206019" y="197993"/>
                </a:lnTo>
                <a:lnTo>
                  <a:pt x="346494" y="197993"/>
                </a:lnTo>
                <a:lnTo>
                  <a:pt x="346494" y="169037"/>
                </a:lnTo>
                <a:lnTo>
                  <a:pt x="221742" y="169037"/>
                </a:lnTo>
                <a:lnTo>
                  <a:pt x="221742" y="136017"/>
                </a:lnTo>
                <a:close/>
              </a:path>
              <a:path w="367665" h="224154">
                <a:moveTo>
                  <a:pt x="200037" y="160020"/>
                </a:moveTo>
                <a:lnTo>
                  <a:pt x="191630" y="160020"/>
                </a:lnTo>
                <a:lnTo>
                  <a:pt x="191630" y="178181"/>
                </a:lnTo>
                <a:lnTo>
                  <a:pt x="200037" y="178181"/>
                </a:lnTo>
                <a:lnTo>
                  <a:pt x="200037" y="160020"/>
                </a:lnTo>
                <a:close/>
              </a:path>
              <a:path w="367665" h="224154">
                <a:moveTo>
                  <a:pt x="100799" y="136017"/>
                </a:moveTo>
                <a:lnTo>
                  <a:pt x="85090" y="136017"/>
                </a:lnTo>
                <a:lnTo>
                  <a:pt x="85090" y="169037"/>
                </a:lnTo>
                <a:lnTo>
                  <a:pt x="100799" y="169037"/>
                </a:lnTo>
                <a:lnTo>
                  <a:pt x="100799" y="136017"/>
                </a:lnTo>
                <a:close/>
              </a:path>
              <a:path w="367665" h="224154">
                <a:moveTo>
                  <a:pt x="161264" y="136017"/>
                </a:moveTo>
                <a:lnTo>
                  <a:pt x="145567" y="136017"/>
                </a:lnTo>
                <a:lnTo>
                  <a:pt x="145567" y="169037"/>
                </a:lnTo>
                <a:lnTo>
                  <a:pt x="161264" y="169037"/>
                </a:lnTo>
                <a:lnTo>
                  <a:pt x="161264" y="136017"/>
                </a:lnTo>
                <a:close/>
              </a:path>
              <a:path w="367665" h="224154">
                <a:moveTo>
                  <a:pt x="282232" y="136017"/>
                </a:moveTo>
                <a:lnTo>
                  <a:pt x="266496" y="136017"/>
                </a:lnTo>
                <a:lnTo>
                  <a:pt x="266496" y="169037"/>
                </a:lnTo>
                <a:lnTo>
                  <a:pt x="282232" y="169037"/>
                </a:lnTo>
                <a:lnTo>
                  <a:pt x="282232" y="136017"/>
                </a:lnTo>
                <a:close/>
              </a:path>
              <a:path w="367665" h="224154">
                <a:moveTo>
                  <a:pt x="346494" y="136017"/>
                </a:moveTo>
                <a:lnTo>
                  <a:pt x="326986" y="136017"/>
                </a:lnTo>
                <a:lnTo>
                  <a:pt x="326986" y="169037"/>
                </a:lnTo>
                <a:lnTo>
                  <a:pt x="346494" y="169037"/>
                </a:lnTo>
                <a:lnTo>
                  <a:pt x="346494" y="136017"/>
                </a:lnTo>
                <a:close/>
              </a:path>
              <a:path w="367665" h="224154">
                <a:moveTo>
                  <a:pt x="366966" y="210439"/>
                </a:moveTo>
                <a:lnTo>
                  <a:pt x="317" y="210439"/>
                </a:lnTo>
                <a:lnTo>
                  <a:pt x="317" y="224028"/>
                </a:lnTo>
                <a:lnTo>
                  <a:pt x="366966" y="224028"/>
                </a:lnTo>
                <a:lnTo>
                  <a:pt x="366966" y="21043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59073" y="3440429"/>
            <a:ext cx="1905" cy="1499870"/>
          </a:xfrm>
          <a:custGeom>
            <a:avLst/>
            <a:gdLst/>
            <a:ahLst/>
            <a:cxnLst/>
            <a:rect l="l" t="t" r="r" b="b"/>
            <a:pathLst>
              <a:path w="1904" h="1499870">
                <a:moveTo>
                  <a:pt x="0" y="1499616"/>
                </a:moveTo>
                <a:lnTo>
                  <a:pt x="1524" y="0"/>
                </a:lnTo>
              </a:path>
            </a:pathLst>
          </a:custGeom>
          <a:ln w="25908">
            <a:solidFill>
              <a:srgbClr val="0F8E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11117" y="4163440"/>
            <a:ext cx="1187450" cy="78105"/>
          </a:xfrm>
          <a:custGeom>
            <a:avLst/>
            <a:gdLst/>
            <a:ahLst/>
            <a:cxnLst/>
            <a:rect l="l" t="t" r="r" b="b"/>
            <a:pathLst>
              <a:path w="1187450" h="78104">
                <a:moveTo>
                  <a:pt x="1109472" y="51799"/>
                </a:moveTo>
                <a:lnTo>
                  <a:pt x="1109472" y="77723"/>
                </a:lnTo>
                <a:lnTo>
                  <a:pt x="1161457" y="51815"/>
                </a:lnTo>
                <a:lnTo>
                  <a:pt x="1109472" y="51799"/>
                </a:lnTo>
                <a:close/>
              </a:path>
              <a:path w="1187450" h="78104">
                <a:moveTo>
                  <a:pt x="1109472" y="25891"/>
                </a:moveTo>
                <a:lnTo>
                  <a:pt x="1109472" y="51799"/>
                </a:lnTo>
                <a:lnTo>
                  <a:pt x="1122426" y="51815"/>
                </a:lnTo>
                <a:lnTo>
                  <a:pt x="1122426" y="25907"/>
                </a:lnTo>
                <a:lnTo>
                  <a:pt x="1109472" y="25891"/>
                </a:lnTo>
                <a:close/>
              </a:path>
              <a:path w="1187450" h="78104">
                <a:moveTo>
                  <a:pt x="1109472" y="0"/>
                </a:moveTo>
                <a:lnTo>
                  <a:pt x="1109472" y="25891"/>
                </a:lnTo>
                <a:lnTo>
                  <a:pt x="1122426" y="25907"/>
                </a:lnTo>
                <a:lnTo>
                  <a:pt x="1122426" y="51815"/>
                </a:lnTo>
                <a:lnTo>
                  <a:pt x="1161457" y="51815"/>
                </a:lnTo>
                <a:lnTo>
                  <a:pt x="1187196" y="38988"/>
                </a:lnTo>
                <a:lnTo>
                  <a:pt x="1109472" y="0"/>
                </a:lnTo>
                <a:close/>
              </a:path>
              <a:path w="1187450" h="78104">
                <a:moveTo>
                  <a:pt x="0" y="24510"/>
                </a:moveTo>
                <a:lnTo>
                  <a:pt x="0" y="50418"/>
                </a:lnTo>
                <a:lnTo>
                  <a:pt x="1109472" y="51799"/>
                </a:lnTo>
                <a:lnTo>
                  <a:pt x="1109472" y="25891"/>
                </a:lnTo>
                <a:lnTo>
                  <a:pt x="0" y="2451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17214" y="5600623"/>
            <a:ext cx="1480185" cy="78105"/>
          </a:xfrm>
          <a:custGeom>
            <a:avLst/>
            <a:gdLst/>
            <a:ahLst/>
            <a:cxnLst/>
            <a:rect l="l" t="t" r="r" b="b"/>
            <a:pathLst>
              <a:path w="1480185" h="78104">
                <a:moveTo>
                  <a:pt x="1402080" y="51815"/>
                </a:moveTo>
                <a:lnTo>
                  <a:pt x="1402080" y="77723"/>
                </a:lnTo>
                <a:lnTo>
                  <a:pt x="1453972" y="51828"/>
                </a:lnTo>
                <a:lnTo>
                  <a:pt x="1402080" y="51815"/>
                </a:lnTo>
                <a:close/>
              </a:path>
              <a:path w="1480185" h="78104">
                <a:moveTo>
                  <a:pt x="1402080" y="25907"/>
                </a:moveTo>
                <a:lnTo>
                  <a:pt x="1402080" y="51815"/>
                </a:lnTo>
                <a:lnTo>
                  <a:pt x="1415034" y="51828"/>
                </a:lnTo>
                <a:lnTo>
                  <a:pt x="1415034" y="25920"/>
                </a:lnTo>
                <a:lnTo>
                  <a:pt x="1402080" y="25907"/>
                </a:lnTo>
                <a:close/>
              </a:path>
              <a:path w="1480185" h="78104">
                <a:moveTo>
                  <a:pt x="1402080" y="0"/>
                </a:moveTo>
                <a:lnTo>
                  <a:pt x="1402080" y="25907"/>
                </a:lnTo>
                <a:lnTo>
                  <a:pt x="1415034" y="25920"/>
                </a:lnTo>
                <a:lnTo>
                  <a:pt x="1415034" y="51828"/>
                </a:lnTo>
                <a:lnTo>
                  <a:pt x="1453972" y="51828"/>
                </a:lnTo>
                <a:lnTo>
                  <a:pt x="1479803" y="38938"/>
                </a:lnTo>
                <a:lnTo>
                  <a:pt x="1402080" y="0"/>
                </a:lnTo>
                <a:close/>
              </a:path>
              <a:path w="1480185" h="78104">
                <a:moveTo>
                  <a:pt x="0" y="24460"/>
                </a:moveTo>
                <a:lnTo>
                  <a:pt x="0" y="50368"/>
                </a:lnTo>
                <a:lnTo>
                  <a:pt x="1402080" y="51815"/>
                </a:lnTo>
                <a:lnTo>
                  <a:pt x="1402080" y="25907"/>
                </a:lnTo>
                <a:lnTo>
                  <a:pt x="0" y="2446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858259" y="3953636"/>
            <a:ext cx="7848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线上支付渠道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75353" y="5363336"/>
            <a:ext cx="7848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线下支付渠道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21578" y="3622040"/>
            <a:ext cx="7848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调：企业网银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784471" y="3918965"/>
            <a:ext cx="372110" cy="280670"/>
          </a:xfrm>
          <a:custGeom>
            <a:avLst/>
            <a:gdLst/>
            <a:ahLst/>
            <a:cxnLst/>
            <a:rect l="l" t="t" r="r" b="b"/>
            <a:pathLst>
              <a:path w="372110" h="280670">
                <a:moveTo>
                  <a:pt x="301822" y="35852"/>
                </a:moveTo>
                <a:lnTo>
                  <a:pt x="0" y="259333"/>
                </a:lnTo>
                <a:lnTo>
                  <a:pt x="15493" y="280161"/>
                </a:lnTo>
                <a:lnTo>
                  <a:pt x="317203" y="56641"/>
                </a:lnTo>
                <a:lnTo>
                  <a:pt x="301822" y="35852"/>
                </a:lnTo>
                <a:close/>
              </a:path>
              <a:path w="372110" h="280670">
                <a:moveTo>
                  <a:pt x="357654" y="28193"/>
                </a:moveTo>
                <a:lnTo>
                  <a:pt x="312165" y="28193"/>
                </a:lnTo>
                <a:lnTo>
                  <a:pt x="327659" y="48894"/>
                </a:lnTo>
                <a:lnTo>
                  <a:pt x="317203" y="56641"/>
                </a:lnTo>
                <a:lnTo>
                  <a:pt x="332613" y="77469"/>
                </a:lnTo>
                <a:lnTo>
                  <a:pt x="357654" y="28193"/>
                </a:lnTo>
                <a:close/>
              </a:path>
              <a:path w="372110" h="280670">
                <a:moveTo>
                  <a:pt x="312165" y="28193"/>
                </a:moveTo>
                <a:lnTo>
                  <a:pt x="301822" y="35852"/>
                </a:lnTo>
                <a:lnTo>
                  <a:pt x="317203" y="56641"/>
                </a:lnTo>
                <a:lnTo>
                  <a:pt x="327659" y="48894"/>
                </a:lnTo>
                <a:lnTo>
                  <a:pt x="312165" y="28193"/>
                </a:lnTo>
                <a:close/>
              </a:path>
              <a:path w="372110" h="280670">
                <a:moveTo>
                  <a:pt x="371982" y="0"/>
                </a:moveTo>
                <a:lnTo>
                  <a:pt x="286384" y="14985"/>
                </a:lnTo>
                <a:lnTo>
                  <a:pt x="301822" y="35852"/>
                </a:lnTo>
                <a:lnTo>
                  <a:pt x="312165" y="28193"/>
                </a:lnTo>
                <a:lnTo>
                  <a:pt x="357654" y="28193"/>
                </a:lnTo>
                <a:lnTo>
                  <a:pt x="371982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90313" y="4201414"/>
            <a:ext cx="367665" cy="294005"/>
          </a:xfrm>
          <a:custGeom>
            <a:avLst/>
            <a:gdLst/>
            <a:ahLst/>
            <a:cxnLst/>
            <a:rect l="l" t="t" r="r" b="b"/>
            <a:pathLst>
              <a:path w="367664" h="294004">
                <a:moveTo>
                  <a:pt x="298606" y="255667"/>
                </a:moveTo>
                <a:lnTo>
                  <a:pt x="282575" y="275971"/>
                </a:lnTo>
                <a:lnTo>
                  <a:pt x="367664" y="293624"/>
                </a:lnTo>
                <a:lnTo>
                  <a:pt x="353574" y="263652"/>
                </a:lnTo>
                <a:lnTo>
                  <a:pt x="308737" y="263652"/>
                </a:lnTo>
                <a:lnTo>
                  <a:pt x="298606" y="255667"/>
                </a:lnTo>
                <a:close/>
              </a:path>
              <a:path w="367664" h="294004">
                <a:moveTo>
                  <a:pt x="314681" y="235308"/>
                </a:moveTo>
                <a:lnTo>
                  <a:pt x="298606" y="255667"/>
                </a:lnTo>
                <a:lnTo>
                  <a:pt x="308737" y="263652"/>
                </a:lnTo>
                <a:lnTo>
                  <a:pt x="324865" y="243331"/>
                </a:lnTo>
                <a:lnTo>
                  <a:pt x="314681" y="235308"/>
                </a:lnTo>
                <a:close/>
              </a:path>
              <a:path w="367664" h="294004">
                <a:moveTo>
                  <a:pt x="330708" y="215011"/>
                </a:moveTo>
                <a:lnTo>
                  <a:pt x="314681" y="235308"/>
                </a:lnTo>
                <a:lnTo>
                  <a:pt x="324865" y="243331"/>
                </a:lnTo>
                <a:lnTo>
                  <a:pt x="308737" y="263652"/>
                </a:lnTo>
                <a:lnTo>
                  <a:pt x="353574" y="263652"/>
                </a:lnTo>
                <a:lnTo>
                  <a:pt x="330708" y="215011"/>
                </a:lnTo>
                <a:close/>
              </a:path>
              <a:path w="367664" h="294004">
                <a:moveTo>
                  <a:pt x="16001" y="0"/>
                </a:moveTo>
                <a:lnTo>
                  <a:pt x="0" y="20319"/>
                </a:lnTo>
                <a:lnTo>
                  <a:pt x="298606" y="255667"/>
                </a:lnTo>
                <a:lnTo>
                  <a:pt x="314681" y="235308"/>
                </a:lnTo>
                <a:lnTo>
                  <a:pt x="1600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811395" y="3821429"/>
            <a:ext cx="1123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B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774819" y="4375150"/>
            <a:ext cx="1111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C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16371" y="4336796"/>
            <a:ext cx="920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调：</a:t>
            </a:r>
            <a:r>
              <a:rPr sz="1000" b="1" spc="-1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000" b="1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收银台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88685" y="4530978"/>
            <a:ext cx="911860" cy="78105"/>
          </a:xfrm>
          <a:custGeom>
            <a:avLst/>
            <a:gdLst/>
            <a:ahLst/>
            <a:cxnLst/>
            <a:rect l="l" t="t" r="r" b="b"/>
            <a:pathLst>
              <a:path w="911860" h="78104">
                <a:moveTo>
                  <a:pt x="885571" y="25908"/>
                </a:moveTo>
                <a:lnTo>
                  <a:pt x="846581" y="25908"/>
                </a:lnTo>
                <a:lnTo>
                  <a:pt x="846581" y="51816"/>
                </a:lnTo>
                <a:lnTo>
                  <a:pt x="833585" y="51837"/>
                </a:lnTo>
                <a:lnTo>
                  <a:pt x="833627" y="77724"/>
                </a:lnTo>
                <a:lnTo>
                  <a:pt x="911351" y="38735"/>
                </a:lnTo>
                <a:lnTo>
                  <a:pt x="885571" y="25908"/>
                </a:lnTo>
                <a:close/>
              </a:path>
              <a:path w="911860" h="78104">
                <a:moveTo>
                  <a:pt x="833543" y="25929"/>
                </a:moveTo>
                <a:lnTo>
                  <a:pt x="0" y="27305"/>
                </a:lnTo>
                <a:lnTo>
                  <a:pt x="0" y="53213"/>
                </a:lnTo>
                <a:lnTo>
                  <a:pt x="833585" y="51837"/>
                </a:lnTo>
                <a:lnTo>
                  <a:pt x="833543" y="25929"/>
                </a:lnTo>
                <a:close/>
              </a:path>
              <a:path w="911860" h="78104">
                <a:moveTo>
                  <a:pt x="846581" y="25908"/>
                </a:moveTo>
                <a:lnTo>
                  <a:pt x="833543" y="25929"/>
                </a:lnTo>
                <a:lnTo>
                  <a:pt x="833585" y="51837"/>
                </a:lnTo>
                <a:lnTo>
                  <a:pt x="846581" y="51816"/>
                </a:lnTo>
                <a:lnTo>
                  <a:pt x="846581" y="25908"/>
                </a:lnTo>
                <a:close/>
              </a:path>
              <a:path w="911860" h="78104">
                <a:moveTo>
                  <a:pt x="833501" y="0"/>
                </a:moveTo>
                <a:lnTo>
                  <a:pt x="833543" y="25929"/>
                </a:lnTo>
                <a:lnTo>
                  <a:pt x="885571" y="25908"/>
                </a:lnTo>
                <a:lnTo>
                  <a:pt x="833501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038727" y="5713577"/>
            <a:ext cx="6578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线下收银机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605017" y="5332602"/>
            <a:ext cx="531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任一工具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160002" y="4436236"/>
            <a:ext cx="1158240" cy="78105"/>
          </a:xfrm>
          <a:custGeom>
            <a:avLst/>
            <a:gdLst/>
            <a:ahLst/>
            <a:cxnLst/>
            <a:rect l="l" t="t" r="r" b="b"/>
            <a:pathLst>
              <a:path w="1158240" h="78104">
                <a:moveTo>
                  <a:pt x="1080516" y="51799"/>
                </a:moveTo>
                <a:lnTo>
                  <a:pt x="1080516" y="77724"/>
                </a:lnTo>
                <a:lnTo>
                  <a:pt x="1132501" y="51815"/>
                </a:lnTo>
                <a:lnTo>
                  <a:pt x="1080516" y="51799"/>
                </a:lnTo>
                <a:close/>
              </a:path>
              <a:path w="1158240" h="78104">
                <a:moveTo>
                  <a:pt x="1080516" y="25891"/>
                </a:moveTo>
                <a:lnTo>
                  <a:pt x="1080516" y="51799"/>
                </a:lnTo>
                <a:lnTo>
                  <a:pt x="1093470" y="51815"/>
                </a:lnTo>
                <a:lnTo>
                  <a:pt x="1093470" y="25907"/>
                </a:lnTo>
                <a:lnTo>
                  <a:pt x="1080516" y="25891"/>
                </a:lnTo>
                <a:close/>
              </a:path>
              <a:path w="1158240" h="78104">
                <a:moveTo>
                  <a:pt x="1080516" y="0"/>
                </a:moveTo>
                <a:lnTo>
                  <a:pt x="1080516" y="25891"/>
                </a:lnTo>
                <a:lnTo>
                  <a:pt x="1093470" y="25907"/>
                </a:lnTo>
                <a:lnTo>
                  <a:pt x="1093470" y="51815"/>
                </a:lnTo>
                <a:lnTo>
                  <a:pt x="1132501" y="51815"/>
                </a:lnTo>
                <a:lnTo>
                  <a:pt x="1158240" y="38988"/>
                </a:lnTo>
                <a:lnTo>
                  <a:pt x="1080516" y="0"/>
                </a:lnTo>
                <a:close/>
              </a:path>
              <a:path w="1158240" h="78104">
                <a:moveTo>
                  <a:pt x="0" y="24511"/>
                </a:moveTo>
                <a:lnTo>
                  <a:pt x="0" y="50418"/>
                </a:lnTo>
                <a:lnTo>
                  <a:pt x="1080516" y="51799"/>
                </a:lnTo>
                <a:lnTo>
                  <a:pt x="1080516" y="25891"/>
                </a:lnTo>
                <a:lnTo>
                  <a:pt x="0" y="24511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60002" y="5166233"/>
            <a:ext cx="1158240" cy="78105"/>
          </a:xfrm>
          <a:custGeom>
            <a:avLst/>
            <a:gdLst/>
            <a:ahLst/>
            <a:cxnLst/>
            <a:rect l="l" t="t" r="r" b="b"/>
            <a:pathLst>
              <a:path w="1158240" h="78104">
                <a:moveTo>
                  <a:pt x="1080516" y="51799"/>
                </a:moveTo>
                <a:lnTo>
                  <a:pt x="1080516" y="77724"/>
                </a:lnTo>
                <a:lnTo>
                  <a:pt x="1132501" y="51816"/>
                </a:lnTo>
                <a:lnTo>
                  <a:pt x="1080516" y="51799"/>
                </a:lnTo>
                <a:close/>
              </a:path>
              <a:path w="1158240" h="78104">
                <a:moveTo>
                  <a:pt x="1080516" y="25891"/>
                </a:moveTo>
                <a:lnTo>
                  <a:pt x="1080516" y="51799"/>
                </a:lnTo>
                <a:lnTo>
                  <a:pt x="1093470" y="51816"/>
                </a:lnTo>
                <a:lnTo>
                  <a:pt x="1093470" y="25908"/>
                </a:lnTo>
                <a:lnTo>
                  <a:pt x="1080516" y="25891"/>
                </a:lnTo>
                <a:close/>
              </a:path>
              <a:path w="1158240" h="78104">
                <a:moveTo>
                  <a:pt x="1080516" y="0"/>
                </a:moveTo>
                <a:lnTo>
                  <a:pt x="1080516" y="25891"/>
                </a:lnTo>
                <a:lnTo>
                  <a:pt x="1093470" y="25908"/>
                </a:lnTo>
                <a:lnTo>
                  <a:pt x="1093470" y="51816"/>
                </a:lnTo>
                <a:lnTo>
                  <a:pt x="1132501" y="51816"/>
                </a:lnTo>
                <a:lnTo>
                  <a:pt x="1158240" y="38989"/>
                </a:lnTo>
                <a:lnTo>
                  <a:pt x="1080516" y="0"/>
                </a:lnTo>
                <a:close/>
              </a:path>
              <a:path w="1158240" h="78104">
                <a:moveTo>
                  <a:pt x="0" y="24511"/>
                </a:moveTo>
                <a:lnTo>
                  <a:pt x="0" y="50419"/>
                </a:lnTo>
                <a:lnTo>
                  <a:pt x="1080516" y="51799"/>
                </a:lnTo>
                <a:lnTo>
                  <a:pt x="1080516" y="25891"/>
                </a:lnTo>
                <a:lnTo>
                  <a:pt x="0" y="24511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558910" y="4163314"/>
            <a:ext cx="531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企业账户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530843" y="4947665"/>
            <a:ext cx="531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个人账户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106161" y="2010917"/>
            <a:ext cx="5902960" cy="1905"/>
          </a:xfrm>
          <a:custGeom>
            <a:avLst/>
            <a:gdLst/>
            <a:ahLst/>
            <a:cxnLst/>
            <a:rect l="l" t="t" r="r" b="b"/>
            <a:pathLst>
              <a:path w="5902959" h="1905">
                <a:moveTo>
                  <a:pt x="0" y="0"/>
                </a:moveTo>
                <a:lnTo>
                  <a:pt x="5902452" y="1524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254745" y="2055114"/>
            <a:ext cx="1905" cy="2379345"/>
          </a:xfrm>
          <a:custGeom>
            <a:avLst/>
            <a:gdLst/>
            <a:ahLst/>
            <a:cxnLst/>
            <a:rect l="l" t="t" r="r" b="b"/>
            <a:pathLst>
              <a:path w="1904" h="2379345">
                <a:moveTo>
                  <a:pt x="0" y="2378964"/>
                </a:moveTo>
                <a:lnTo>
                  <a:pt x="1524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786373" y="1803273"/>
            <a:ext cx="14097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交易记录</a:t>
            </a:r>
            <a:r>
              <a:rPr sz="1000" b="1" spc="-1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对账</a:t>
            </a:r>
            <a:r>
              <a:rPr sz="1000" b="1" spc="-10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税务核查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0506456" y="4277867"/>
            <a:ext cx="260985" cy="391795"/>
          </a:xfrm>
          <a:custGeom>
            <a:avLst/>
            <a:gdLst/>
            <a:ahLst/>
            <a:cxnLst/>
            <a:rect l="l" t="t" r="r" b="b"/>
            <a:pathLst>
              <a:path w="260984" h="391795">
                <a:moveTo>
                  <a:pt x="0" y="304545"/>
                </a:moveTo>
                <a:lnTo>
                  <a:pt x="0" y="322071"/>
                </a:lnTo>
                <a:lnTo>
                  <a:pt x="10233" y="349126"/>
                </a:lnTo>
                <a:lnTo>
                  <a:pt x="38147" y="371252"/>
                </a:lnTo>
                <a:lnTo>
                  <a:pt x="79563" y="386187"/>
                </a:lnTo>
                <a:lnTo>
                  <a:pt x="130301" y="391667"/>
                </a:lnTo>
                <a:lnTo>
                  <a:pt x="181040" y="386187"/>
                </a:lnTo>
                <a:lnTo>
                  <a:pt x="222456" y="371252"/>
                </a:lnTo>
                <a:lnTo>
                  <a:pt x="238518" y="358520"/>
                </a:lnTo>
                <a:lnTo>
                  <a:pt x="130301" y="358520"/>
                </a:lnTo>
                <a:lnTo>
                  <a:pt x="104128" y="357159"/>
                </a:lnTo>
                <a:lnTo>
                  <a:pt x="56399" y="346626"/>
                </a:lnTo>
                <a:lnTo>
                  <a:pt x="18923" y="326564"/>
                </a:lnTo>
                <a:lnTo>
                  <a:pt x="1650" y="307720"/>
                </a:lnTo>
                <a:lnTo>
                  <a:pt x="0" y="304545"/>
                </a:lnTo>
                <a:close/>
              </a:path>
              <a:path w="260984" h="391795">
                <a:moveTo>
                  <a:pt x="260603" y="304545"/>
                </a:moveTo>
                <a:lnTo>
                  <a:pt x="233683" y="332337"/>
                </a:lnTo>
                <a:lnTo>
                  <a:pt x="181292" y="353155"/>
                </a:lnTo>
                <a:lnTo>
                  <a:pt x="130301" y="358520"/>
                </a:lnTo>
                <a:lnTo>
                  <a:pt x="238518" y="358520"/>
                </a:lnTo>
                <a:lnTo>
                  <a:pt x="250370" y="349126"/>
                </a:lnTo>
                <a:lnTo>
                  <a:pt x="260603" y="322071"/>
                </a:lnTo>
                <a:lnTo>
                  <a:pt x="260603" y="304545"/>
                </a:lnTo>
                <a:close/>
              </a:path>
              <a:path w="260984" h="391795">
                <a:moveTo>
                  <a:pt x="0" y="261619"/>
                </a:moveTo>
                <a:lnTo>
                  <a:pt x="0" y="279018"/>
                </a:lnTo>
                <a:lnTo>
                  <a:pt x="10233" y="306147"/>
                </a:lnTo>
                <a:lnTo>
                  <a:pt x="38147" y="328310"/>
                </a:lnTo>
                <a:lnTo>
                  <a:pt x="79563" y="343259"/>
                </a:lnTo>
                <a:lnTo>
                  <a:pt x="130301" y="348741"/>
                </a:lnTo>
                <a:lnTo>
                  <a:pt x="181090" y="343259"/>
                </a:lnTo>
                <a:lnTo>
                  <a:pt x="222456" y="328358"/>
                </a:lnTo>
                <a:lnTo>
                  <a:pt x="238535" y="315594"/>
                </a:lnTo>
                <a:lnTo>
                  <a:pt x="130301" y="315594"/>
                </a:lnTo>
                <a:lnTo>
                  <a:pt x="104128" y="314231"/>
                </a:lnTo>
                <a:lnTo>
                  <a:pt x="56399" y="303647"/>
                </a:lnTo>
                <a:lnTo>
                  <a:pt x="18923" y="283606"/>
                </a:lnTo>
                <a:lnTo>
                  <a:pt x="1650" y="264794"/>
                </a:lnTo>
                <a:lnTo>
                  <a:pt x="0" y="261619"/>
                </a:lnTo>
                <a:close/>
              </a:path>
              <a:path w="260984" h="391795">
                <a:moveTo>
                  <a:pt x="260603" y="261619"/>
                </a:moveTo>
                <a:lnTo>
                  <a:pt x="233683" y="289355"/>
                </a:lnTo>
                <a:lnTo>
                  <a:pt x="181292" y="310213"/>
                </a:lnTo>
                <a:lnTo>
                  <a:pt x="130301" y="315594"/>
                </a:lnTo>
                <a:lnTo>
                  <a:pt x="238535" y="315594"/>
                </a:lnTo>
                <a:lnTo>
                  <a:pt x="250370" y="306200"/>
                </a:lnTo>
                <a:lnTo>
                  <a:pt x="260603" y="279018"/>
                </a:lnTo>
                <a:lnTo>
                  <a:pt x="260603" y="261619"/>
                </a:lnTo>
                <a:close/>
              </a:path>
              <a:path w="260984" h="391795">
                <a:moveTo>
                  <a:pt x="0" y="218693"/>
                </a:moveTo>
                <a:lnTo>
                  <a:pt x="0" y="236092"/>
                </a:lnTo>
                <a:lnTo>
                  <a:pt x="10233" y="263221"/>
                </a:lnTo>
                <a:lnTo>
                  <a:pt x="38147" y="285384"/>
                </a:lnTo>
                <a:lnTo>
                  <a:pt x="79563" y="300333"/>
                </a:lnTo>
                <a:lnTo>
                  <a:pt x="130301" y="305815"/>
                </a:lnTo>
                <a:lnTo>
                  <a:pt x="181090" y="300333"/>
                </a:lnTo>
                <a:lnTo>
                  <a:pt x="222456" y="285432"/>
                </a:lnTo>
                <a:lnTo>
                  <a:pt x="238535" y="272668"/>
                </a:lnTo>
                <a:lnTo>
                  <a:pt x="130301" y="272668"/>
                </a:lnTo>
                <a:lnTo>
                  <a:pt x="104128" y="271305"/>
                </a:lnTo>
                <a:lnTo>
                  <a:pt x="56399" y="260721"/>
                </a:lnTo>
                <a:lnTo>
                  <a:pt x="18923" y="240633"/>
                </a:lnTo>
                <a:lnTo>
                  <a:pt x="1650" y="221868"/>
                </a:lnTo>
                <a:lnTo>
                  <a:pt x="0" y="218693"/>
                </a:lnTo>
                <a:close/>
              </a:path>
              <a:path w="260984" h="391795">
                <a:moveTo>
                  <a:pt x="260603" y="218693"/>
                </a:moveTo>
                <a:lnTo>
                  <a:pt x="233683" y="246376"/>
                </a:lnTo>
                <a:lnTo>
                  <a:pt x="181292" y="267287"/>
                </a:lnTo>
                <a:lnTo>
                  <a:pt x="130301" y="272668"/>
                </a:lnTo>
                <a:lnTo>
                  <a:pt x="238535" y="272668"/>
                </a:lnTo>
                <a:lnTo>
                  <a:pt x="250370" y="263274"/>
                </a:lnTo>
                <a:lnTo>
                  <a:pt x="260603" y="236092"/>
                </a:lnTo>
                <a:lnTo>
                  <a:pt x="260603" y="218693"/>
                </a:lnTo>
                <a:close/>
              </a:path>
              <a:path w="260984" h="391795">
                <a:moveTo>
                  <a:pt x="0" y="175640"/>
                </a:moveTo>
                <a:lnTo>
                  <a:pt x="0" y="193166"/>
                </a:lnTo>
                <a:lnTo>
                  <a:pt x="10233" y="220221"/>
                </a:lnTo>
                <a:lnTo>
                  <a:pt x="38147" y="242347"/>
                </a:lnTo>
                <a:lnTo>
                  <a:pt x="79563" y="257282"/>
                </a:lnTo>
                <a:lnTo>
                  <a:pt x="130301" y="262762"/>
                </a:lnTo>
                <a:lnTo>
                  <a:pt x="181090" y="257282"/>
                </a:lnTo>
                <a:lnTo>
                  <a:pt x="222456" y="242395"/>
                </a:lnTo>
                <a:lnTo>
                  <a:pt x="238423" y="229742"/>
                </a:lnTo>
                <a:lnTo>
                  <a:pt x="130301" y="229742"/>
                </a:lnTo>
                <a:lnTo>
                  <a:pt x="104128" y="228361"/>
                </a:lnTo>
                <a:lnTo>
                  <a:pt x="56399" y="217741"/>
                </a:lnTo>
                <a:lnTo>
                  <a:pt x="18923" y="197659"/>
                </a:lnTo>
                <a:lnTo>
                  <a:pt x="1650" y="178815"/>
                </a:lnTo>
                <a:lnTo>
                  <a:pt x="0" y="175640"/>
                </a:lnTo>
                <a:close/>
              </a:path>
              <a:path w="260984" h="391795">
                <a:moveTo>
                  <a:pt x="260603" y="175640"/>
                </a:moveTo>
                <a:lnTo>
                  <a:pt x="233683" y="203432"/>
                </a:lnTo>
                <a:lnTo>
                  <a:pt x="181292" y="224313"/>
                </a:lnTo>
                <a:lnTo>
                  <a:pt x="130301" y="229742"/>
                </a:lnTo>
                <a:lnTo>
                  <a:pt x="238423" y="229742"/>
                </a:lnTo>
                <a:lnTo>
                  <a:pt x="250370" y="220275"/>
                </a:lnTo>
                <a:lnTo>
                  <a:pt x="260603" y="193166"/>
                </a:lnTo>
                <a:lnTo>
                  <a:pt x="260603" y="175640"/>
                </a:lnTo>
                <a:close/>
              </a:path>
              <a:path w="260984" h="391795">
                <a:moveTo>
                  <a:pt x="0" y="132714"/>
                </a:moveTo>
                <a:lnTo>
                  <a:pt x="0" y="150240"/>
                </a:lnTo>
                <a:lnTo>
                  <a:pt x="10233" y="177295"/>
                </a:lnTo>
                <a:lnTo>
                  <a:pt x="38147" y="199421"/>
                </a:lnTo>
                <a:lnTo>
                  <a:pt x="79563" y="214356"/>
                </a:lnTo>
                <a:lnTo>
                  <a:pt x="130301" y="219836"/>
                </a:lnTo>
                <a:lnTo>
                  <a:pt x="181090" y="214356"/>
                </a:lnTo>
                <a:lnTo>
                  <a:pt x="222456" y="199469"/>
                </a:lnTo>
                <a:lnTo>
                  <a:pt x="238583" y="186689"/>
                </a:lnTo>
                <a:lnTo>
                  <a:pt x="130301" y="186689"/>
                </a:lnTo>
                <a:lnTo>
                  <a:pt x="104128" y="185328"/>
                </a:lnTo>
                <a:lnTo>
                  <a:pt x="56399" y="174795"/>
                </a:lnTo>
                <a:lnTo>
                  <a:pt x="18923" y="154733"/>
                </a:lnTo>
                <a:lnTo>
                  <a:pt x="1650" y="135889"/>
                </a:lnTo>
                <a:lnTo>
                  <a:pt x="0" y="132714"/>
                </a:lnTo>
                <a:close/>
              </a:path>
              <a:path w="260984" h="391795">
                <a:moveTo>
                  <a:pt x="260603" y="132714"/>
                </a:moveTo>
                <a:lnTo>
                  <a:pt x="233683" y="160506"/>
                </a:lnTo>
                <a:lnTo>
                  <a:pt x="181292" y="181324"/>
                </a:lnTo>
                <a:lnTo>
                  <a:pt x="130301" y="186689"/>
                </a:lnTo>
                <a:lnTo>
                  <a:pt x="238583" y="186689"/>
                </a:lnTo>
                <a:lnTo>
                  <a:pt x="250370" y="177349"/>
                </a:lnTo>
                <a:lnTo>
                  <a:pt x="260603" y="150240"/>
                </a:lnTo>
                <a:lnTo>
                  <a:pt x="260603" y="132714"/>
                </a:lnTo>
                <a:close/>
              </a:path>
              <a:path w="260984" h="391795">
                <a:moveTo>
                  <a:pt x="126" y="81660"/>
                </a:moveTo>
                <a:lnTo>
                  <a:pt x="126" y="107187"/>
                </a:lnTo>
                <a:lnTo>
                  <a:pt x="10360" y="134316"/>
                </a:lnTo>
                <a:lnTo>
                  <a:pt x="38274" y="156479"/>
                </a:lnTo>
                <a:lnTo>
                  <a:pt x="79690" y="171428"/>
                </a:lnTo>
                <a:lnTo>
                  <a:pt x="130428" y="176910"/>
                </a:lnTo>
                <a:lnTo>
                  <a:pt x="181197" y="171428"/>
                </a:lnTo>
                <a:lnTo>
                  <a:pt x="222519" y="156527"/>
                </a:lnTo>
                <a:lnTo>
                  <a:pt x="244325" y="139191"/>
                </a:lnTo>
                <a:lnTo>
                  <a:pt x="130428" y="139191"/>
                </a:lnTo>
                <a:lnTo>
                  <a:pt x="104522" y="137852"/>
                </a:lnTo>
                <a:lnTo>
                  <a:pt x="57330" y="127458"/>
                </a:lnTo>
                <a:lnTo>
                  <a:pt x="13716" y="101663"/>
                </a:lnTo>
                <a:lnTo>
                  <a:pt x="5635" y="91971"/>
                </a:lnTo>
                <a:lnTo>
                  <a:pt x="126" y="81660"/>
                </a:lnTo>
                <a:close/>
              </a:path>
              <a:path w="260984" h="391795">
                <a:moveTo>
                  <a:pt x="260603" y="81660"/>
                </a:moveTo>
                <a:lnTo>
                  <a:pt x="223520" y="118617"/>
                </a:lnTo>
                <a:lnTo>
                  <a:pt x="180784" y="133905"/>
                </a:lnTo>
                <a:lnTo>
                  <a:pt x="130428" y="139191"/>
                </a:lnTo>
                <a:lnTo>
                  <a:pt x="244325" y="139191"/>
                </a:lnTo>
                <a:lnTo>
                  <a:pt x="250390" y="134369"/>
                </a:lnTo>
                <a:lnTo>
                  <a:pt x="260603" y="107187"/>
                </a:lnTo>
                <a:lnTo>
                  <a:pt x="260603" y="81660"/>
                </a:lnTo>
                <a:close/>
              </a:path>
              <a:path w="260984" h="391795">
                <a:moveTo>
                  <a:pt x="130301" y="0"/>
                </a:moveTo>
                <a:lnTo>
                  <a:pt x="80962" y="5191"/>
                </a:lnTo>
                <a:lnTo>
                  <a:pt x="39243" y="20192"/>
                </a:lnTo>
                <a:lnTo>
                  <a:pt x="5703" y="52714"/>
                </a:lnTo>
                <a:lnTo>
                  <a:pt x="3301" y="64769"/>
                </a:lnTo>
                <a:lnTo>
                  <a:pt x="5703" y="76827"/>
                </a:lnTo>
                <a:lnTo>
                  <a:pt x="39243" y="109473"/>
                </a:lnTo>
                <a:lnTo>
                  <a:pt x="80962" y="124364"/>
                </a:lnTo>
                <a:lnTo>
                  <a:pt x="130301" y="129539"/>
                </a:lnTo>
                <a:lnTo>
                  <a:pt x="155638" y="128226"/>
                </a:lnTo>
                <a:lnTo>
                  <a:pt x="201739" y="118074"/>
                </a:lnTo>
                <a:lnTo>
                  <a:pt x="236620" y="99560"/>
                </a:lnTo>
                <a:lnTo>
                  <a:pt x="257301" y="64769"/>
                </a:lnTo>
                <a:lnTo>
                  <a:pt x="254900" y="52714"/>
                </a:lnTo>
                <a:lnTo>
                  <a:pt x="221361" y="20192"/>
                </a:lnTo>
                <a:lnTo>
                  <a:pt x="179641" y="5238"/>
                </a:lnTo>
                <a:lnTo>
                  <a:pt x="130301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0888218" y="4122165"/>
            <a:ext cx="638810" cy="680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银行公户1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  <a:p>
            <a:pPr marL="136525">
              <a:lnSpc>
                <a:spcPct val="100000"/>
              </a:lnSpc>
              <a:spcBef>
                <a:spcPts val="83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……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银行公户N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888218" y="4905725"/>
            <a:ext cx="517525" cy="59309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银行卡1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  <a:p>
            <a:pPr marL="51435" algn="ctr">
              <a:lnSpc>
                <a:spcPct val="100000"/>
              </a:lnSpc>
              <a:spcBef>
                <a:spcPts val="65"/>
              </a:spcBef>
            </a:pPr>
            <a:r>
              <a:rPr sz="1000" b="1" spc="-10" dirty="0">
                <a:latin typeface="微软雅黑" panose="020B0503020204020204" charset="-122"/>
                <a:cs typeface="微软雅黑" panose="020B0503020204020204" charset="-122"/>
              </a:rPr>
              <a:t>……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  <a:p>
            <a:pPr marL="4445" algn="ctr">
              <a:lnSpc>
                <a:spcPct val="100000"/>
              </a:lnSpc>
              <a:spcBef>
                <a:spcPts val="740"/>
              </a:spcBef>
            </a:pPr>
            <a:r>
              <a:rPr sz="1000" b="1" spc="-10" dirty="0">
                <a:latin typeface="微软雅黑" panose="020B0503020204020204" charset="-122"/>
                <a:cs typeface="微软雅黑" panose="020B0503020204020204" charset="-122"/>
              </a:rPr>
              <a:t>银行卡</a:t>
            </a: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N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1007090" y="2004822"/>
            <a:ext cx="1905" cy="1914525"/>
          </a:xfrm>
          <a:custGeom>
            <a:avLst/>
            <a:gdLst/>
            <a:ahLst/>
            <a:cxnLst/>
            <a:rect l="l" t="t" r="r" b="b"/>
            <a:pathLst>
              <a:path w="1904" h="1914525">
                <a:moveTo>
                  <a:pt x="0" y="1914144"/>
                </a:moveTo>
                <a:lnTo>
                  <a:pt x="1524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452484" y="1812798"/>
            <a:ext cx="531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已收账款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209026" y="5785865"/>
            <a:ext cx="1827530" cy="1905"/>
          </a:xfrm>
          <a:custGeom>
            <a:avLst/>
            <a:gdLst/>
            <a:ahLst/>
            <a:cxnLst/>
            <a:rect l="l" t="t" r="r" b="b"/>
            <a:pathLst>
              <a:path w="1827529" h="1904">
                <a:moveTo>
                  <a:pt x="0" y="1524"/>
                </a:moveTo>
                <a:lnTo>
                  <a:pt x="1827276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24266" y="6002273"/>
            <a:ext cx="1812289" cy="1905"/>
          </a:xfrm>
          <a:custGeom>
            <a:avLst/>
            <a:gdLst/>
            <a:ahLst/>
            <a:cxnLst/>
            <a:rect l="l" t="t" r="r" b="b"/>
            <a:pathLst>
              <a:path w="1812290" h="1904">
                <a:moveTo>
                  <a:pt x="0" y="1523"/>
                </a:moveTo>
                <a:lnTo>
                  <a:pt x="1812035" y="0"/>
                </a:lnTo>
              </a:path>
            </a:pathLst>
          </a:custGeom>
          <a:ln w="25908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0197845" y="5659628"/>
            <a:ext cx="560705" cy="4565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5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业务流 信息流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259073" y="4154423"/>
            <a:ext cx="349250" cy="78105"/>
          </a:xfrm>
          <a:custGeom>
            <a:avLst/>
            <a:gdLst/>
            <a:ahLst/>
            <a:cxnLst/>
            <a:rect l="l" t="t" r="r" b="b"/>
            <a:pathLst>
              <a:path w="349250" h="78104">
                <a:moveTo>
                  <a:pt x="271272" y="0"/>
                </a:moveTo>
                <a:lnTo>
                  <a:pt x="271272" y="77724"/>
                </a:lnTo>
                <a:lnTo>
                  <a:pt x="323088" y="51815"/>
                </a:lnTo>
                <a:lnTo>
                  <a:pt x="284225" y="51815"/>
                </a:lnTo>
                <a:lnTo>
                  <a:pt x="284225" y="25907"/>
                </a:lnTo>
                <a:lnTo>
                  <a:pt x="323088" y="25907"/>
                </a:lnTo>
                <a:lnTo>
                  <a:pt x="271272" y="0"/>
                </a:lnTo>
                <a:close/>
              </a:path>
              <a:path w="349250" h="78104">
                <a:moveTo>
                  <a:pt x="27127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271272" y="51815"/>
                </a:lnTo>
                <a:lnTo>
                  <a:pt x="271272" y="25907"/>
                </a:lnTo>
                <a:close/>
              </a:path>
              <a:path w="349250" h="78104">
                <a:moveTo>
                  <a:pt x="323088" y="25907"/>
                </a:moveTo>
                <a:lnTo>
                  <a:pt x="284225" y="25907"/>
                </a:lnTo>
                <a:lnTo>
                  <a:pt x="284225" y="51815"/>
                </a:lnTo>
                <a:lnTo>
                  <a:pt x="323088" y="51815"/>
                </a:lnTo>
                <a:lnTo>
                  <a:pt x="348996" y="38862"/>
                </a:lnTo>
                <a:lnTo>
                  <a:pt x="323088" y="2590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068056" y="4565903"/>
            <a:ext cx="370840" cy="506095"/>
          </a:xfrm>
          <a:custGeom>
            <a:avLst/>
            <a:gdLst/>
            <a:ahLst/>
            <a:cxnLst/>
            <a:rect l="l" t="t" r="r" b="b"/>
            <a:pathLst>
              <a:path w="370840" h="506095">
                <a:moveTo>
                  <a:pt x="344170" y="0"/>
                </a:moveTo>
                <a:lnTo>
                  <a:pt x="26035" y="0"/>
                </a:lnTo>
                <a:lnTo>
                  <a:pt x="15912" y="1982"/>
                </a:lnTo>
                <a:lnTo>
                  <a:pt x="7635" y="7381"/>
                </a:lnTo>
                <a:lnTo>
                  <a:pt x="2049" y="15376"/>
                </a:lnTo>
                <a:lnTo>
                  <a:pt x="0" y="25146"/>
                </a:lnTo>
                <a:lnTo>
                  <a:pt x="0" y="480822"/>
                </a:lnTo>
                <a:lnTo>
                  <a:pt x="2049" y="490591"/>
                </a:lnTo>
                <a:lnTo>
                  <a:pt x="7635" y="498586"/>
                </a:lnTo>
                <a:lnTo>
                  <a:pt x="15912" y="503985"/>
                </a:lnTo>
                <a:lnTo>
                  <a:pt x="26035" y="505968"/>
                </a:lnTo>
                <a:lnTo>
                  <a:pt x="344297" y="505968"/>
                </a:lnTo>
                <a:lnTo>
                  <a:pt x="354419" y="503985"/>
                </a:lnTo>
                <a:lnTo>
                  <a:pt x="362696" y="498586"/>
                </a:lnTo>
                <a:lnTo>
                  <a:pt x="368282" y="490591"/>
                </a:lnTo>
                <a:lnTo>
                  <a:pt x="370332" y="480822"/>
                </a:lnTo>
                <a:lnTo>
                  <a:pt x="370332" y="466725"/>
                </a:lnTo>
                <a:lnTo>
                  <a:pt x="44576" y="466725"/>
                </a:lnTo>
                <a:lnTo>
                  <a:pt x="40386" y="462788"/>
                </a:lnTo>
                <a:lnTo>
                  <a:pt x="40386" y="429006"/>
                </a:lnTo>
                <a:lnTo>
                  <a:pt x="44576" y="425069"/>
                </a:lnTo>
                <a:lnTo>
                  <a:pt x="370332" y="425069"/>
                </a:lnTo>
                <a:lnTo>
                  <a:pt x="370332" y="399923"/>
                </a:lnTo>
                <a:lnTo>
                  <a:pt x="44450" y="399923"/>
                </a:lnTo>
                <a:lnTo>
                  <a:pt x="40259" y="395859"/>
                </a:lnTo>
                <a:lnTo>
                  <a:pt x="40259" y="362331"/>
                </a:lnTo>
                <a:lnTo>
                  <a:pt x="44450" y="358267"/>
                </a:lnTo>
                <a:lnTo>
                  <a:pt x="370332" y="358267"/>
                </a:lnTo>
                <a:lnTo>
                  <a:pt x="370332" y="333121"/>
                </a:lnTo>
                <a:lnTo>
                  <a:pt x="44450" y="333121"/>
                </a:lnTo>
                <a:lnTo>
                  <a:pt x="40259" y="329057"/>
                </a:lnTo>
                <a:lnTo>
                  <a:pt x="40259" y="295402"/>
                </a:lnTo>
                <a:lnTo>
                  <a:pt x="44450" y="291338"/>
                </a:lnTo>
                <a:lnTo>
                  <a:pt x="370332" y="291338"/>
                </a:lnTo>
                <a:lnTo>
                  <a:pt x="370332" y="266192"/>
                </a:lnTo>
                <a:lnTo>
                  <a:pt x="44450" y="266192"/>
                </a:lnTo>
                <a:lnTo>
                  <a:pt x="40259" y="262128"/>
                </a:lnTo>
                <a:lnTo>
                  <a:pt x="40259" y="228473"/>
                </a:lnTo>
                <a:lnTo>
                  <a:pt x="44450" y="224409"/>
                </a:lnTo>
                <a:lnTo>
                  <a:pt x="370332" y="224409"/>
                </a:lnTo>
                <a:lnTo>
                  <a:pt x="370332" y="198120"/>
                </a:lnTo>
                <a:lnTo>
                  <a:pt x="44450" y="198120"/>
                </a:lnTo>
                <a:lnTo>
                  <a:pt x="40259" y="194056"/>
                </a:lnTo>
                <a:lnTo>
                  <a:pt x="40259" y="160401"/>
                </a:lnTo>
                <a:lnTo>
                  <a:pt x="44450" y="156337"/>
                </a:lnTo>
                <a:lnTo>
                  <a:pt x="296729" y="156337"/>
                </a:lnTo>
                <a:lnTo>
                  <a:pt x="298196" y="154940"/>
                </a:lnTo>
                <a:lnTo>
                  <a:pt x="370332" y="154940"/>
                </a:lnTo>
                <a:lnTo>
                  <a:pt x="370332" y="125349"/>
                </a:lnTo>
                <a:lnTo>
                  <a:pt x="44323" y="125349"/>
                </a:lnTo>
                <a:lnTo>
                  <a:pt x="40259" y="121539"/>
                </a:lnTo>
                <a:lnTo>
                  <a:pt x="40259" y="43561"/>
                </a:lnTo>
                <a:lnTo>
                  <a:pt x="44196" y="39751"/>
                </a:lnTo>
                <a:lnTo>
                  <a:pt x="370332" y="39751"/>
                </a:lnTo>
                <a:lnTo>
                  <a:pt x="370332" y="25146"/>
                </a:lnTo>
                <a:lnTo>
                  <a:pt x="368208" y="15376"/>
                </a:lnTo>
                <a:lnTo>
                  <a:pt x="362584" y="7381"/>
                </a:lnTo>
                <a:lnTo>
                  <a:pt x="354294" y="1982"/>
                </a:lnTo>
                <a:lnTo>
                  <a:pt x="344170" y="0"/>
                </a:lnTo>
                <a:close/>
              </a:path>
              <a:path w="370840" h="506095">
                <a:moveTo>
                  <a:pt x="199390" y="425069"/>
                </a:moveTo>
                <a:lnTo>
                  <a:pt x="170942" y="425069"/>
                </a:lnTo>
                <a:lnTo>
                  <a:pt x="175005" y="429006"/>
                </a:lnTo>
                <a:lnTo>
                  <a:pt x="175005" y="462788"/>
                </a:lnTo>
                <a:lnTo>
                  <a:pt x="170942" y="466725"/>
                </a:lnTo>
                <a:lnTo>
                  <a:pt x="199390" y="466725"/>
                </a:lnTo>
                <a:lnTo>
                  <a:pt x="195199" y="462788"/>
                </a:lnTo>
                <a:lnTo>
                  <a:pt x="195199" y="429006"/>
                </a:lnTo>
                <a:lnTo>
                  <a:pt x="199390" y="425069"/>
                </a:lnTo>
                <a:close/>
              </a:path>
              <a:path w="370840" h="506095">
                <a:moveTo>
                  <a:pt x="370332" y="425069"/>
                </a:moveTo>
                <a:lnTo>
                  <a:pt x="248539" y="425069"/>
                </a:lnTo>
                <a:lnTo>
                  <a:pt x="252729" y="429006"/>
                </a:lnTo>
                <a:lnTo>
                  <a:pt x="252729" y="462788"/>
                </a:lnTo>
                <a:lnTo>
                  <a:pt x="248539" y="466725"/>
                </a:lnTo>
                <a:lnTo>
                  <a:pt x="370332" y="466725"/>
                </a:lnTo>
                <a:lnTo>
                  <a:pt x="370332" y="458089"/>
                </a:lnTo>
                <a:lnTo>
                  <a:pt x="281686" y="458089"/>
                </a:lnTo>
                <a:lnTo>
                  <a:pt x="281686" y="448945"/>
                </a:lnTo>
                <a:lnTo>
                  <a:pt x="370332" y="448945"/>
                </a:lnTo>
                <a:lnTo>
                  <a:pt x="370332" y="442976"/>
                </a:lnTo>
                <a:lnTo>
                  <a:pt x="281686" y="442976"/>
                </a:lnTo>
                <a:lnTo>
                  <a:pt x="281686" y="433705"/>
                </a:lnTo>
                <a:lnTo>
                  <a:pt x="370332" y="433705"/>
                </a:lnTo>
                <a:lnTo>
                  <a:pt x="370332" y="425069"/>
                </a:lnTo>
                <a:close/>
              </a:path>
              <a:path w="370840" h="506095">
                <a:moveTo>
                  <a:pt x="370332" y="448945"/>
                </a:moveTo>
                <a:lnTo>
                  <a:pt x="321183" y="448945"/>
                </a:lnTo>
                <a:lnTo>
                  <a:pt x="321183" y="458089"/>
                </a:lnTo>
                <a:lnTo>
                  <a:pt x="370332" y="458089"/>
                </a:lnTo>
                <a:lnTo>
                  <a:pt x="370332" y="448945"/>
                </a:lnTo>
                <a:close/>
              </a:path>
              <a:path w="370840" h="506095">
                <a:moveTo>
                  <a:pt x="370332" y="433705"/>
                </a:moveTo>
                <a:lnTo>
                  <a:pt x="321183" y="433705"/>
                </a:lnTo>
                <a:lnTo>
                  <a:pt x="321183" y="442976"/>
                </a:lnTo>
                <a:lnTo>
                  <a:pt x="370332" y="442976"/>
                </a:lnTo>
                <a:lnTo>
                  <a:pt x="370332" y="433705"/>
                </a:lnTo>
                <a:close/>
              </a:path>
              <a:path w="370840" h="506095">
                <a:moveTo>
                  <a:pt x="121793" y="358267"/>
                </a:moveTo>
                <a:lnTo>
                  <a:pt x="92964" y="358267"/>
                </a:lnTo>
                <a:lnTo>
                  <a:pt x="97027" y="362331"/>
                </a:lnTo>
                <a:lnTo>
                  <a:pt x="97027" y="395859"/>
                </a:lnTo>
                <a:lnTo>
                  <a:pt x="92964" y="399923"/>
                </a:lnTo>
                <a:lnTo>
                  <a:pt x="121793" y="399923"/>
                </a:lnTo>
                <a:lnTo>
                  <a:pt x="117601" y="395859"/>
                </a:lnTo>
                <a:lnTo>
                  <a:pt x="117601" y="362331"/>
                </a:lnTo>
                <a:lnTo>
                  <a:pt x="121793" y="358267"/>
                </a:lnTo>
                <a:close/>
              </a:path>
              <a:path w="370840" h="506095">
                <a:moveTo>
                  <a:pt x="199390" y="358267"/>
                </a:moveTo>
                <a:lnTo>
                  <a:pt x="170942" y="358267"/>
                </a:lnTo>
                <a:lnTo>
                  <a:pt x="175005" y="362331"/>
                </a:lnTo>
                <a:lnTo>
                  <a:pt x="175005" y="395859"/>
                </a:lnTo>
                <a:lnTo>
                  <a:pt x="170942" y="399923"/>
                </a:lnTo>
                <a:lnTo>
                  <a:pt x="199390" y="399923"/>
                </a:lnTo>
                <a:lnTo>
                  <a:pt x="195199" y="395859"/>
                </a:lnTo>
                <a:lnTo>
                  <a:pt x="195199" y="362331"/>
                </a:lnTo>
                <a:lnTo>
                  <a:pt x="199390" y="358267"/>
                </a:lnTo>
                <a:close/>
              </a:path>
              <a:path w="370840" h="506095">
                <a:moveTo>
                  <a:pt x="370332" y="358267"/>
                </a:moveTo>
                <a:lnTo>
                  <a:pt x="248539" y="358267"/>
                </a:lnTo>
                <a:lnTo>
                  <a:pt x="252729" y="362331"/>
                </a:lnTo>
                <a:lnTo>
                  <a:pt x="252729" y="395859"/>
                </a:lnTo>
                <a:lnTo>
                  <a:pt x="248539" y="399923"/>
                </a:lnTo>
                <a:lnTo>
                  <a:pt x="370332" y="399923"/>
                </a:lnTo>
                <a:lnTo>
                  <a:pt x="370332" y="398272"/>
                </a:lnTo>
                <a:lnTo>
                  <a:pt x="296672" y="398272"/>
                </a:lnTo>
                <a:lnTo>
                  <a:pt x="296672" y="383667"/>
                </a:lnTo>
                <a:lnTo>
                  <a:pt x="281686" y="383667"/>
                </a:lnTo>
                <a:lnTo>
                  <a:pt x="281686" y="374396"/>
                </a:lnTo>
                <a:lnTo>
                  <a:pt x="296672" y="374396"/>
                </a:lnTo>
                <a:lnTo>
                  <a:pt x="296672" y="360045"/>
                </a:lnTo>
                <a:lnTo>
                  <a:pt x="370332" y="360045"/>
                </a:lnTo>
                <a:lnTo>
                  <a:pt x="370332" y="358267"/>
                </a:lnTo>
                <a:close/>
              </a:path>
              <a:path w="370840" h="506095">
                <a:moveTo>
                  <a:pt x="370332" y="360045"/>
                </a:moveTo>
                <a:lnTo>
                  <a:pt x="306324" y="360045"/>
                </a:lnTo>
                <a:lnTo>
                  <a:pt x="306324" y="374396"/>
                </a:lnTo>
                <a:lnTo>
                  <a:pt x="321183" y="374396"/>
                </a:lnTo>
                <a:lnTo>
                  <a:pt x="321183" y="383667"/>
                </a:lnTo>
                <a:lnTo>
                  <a:pt x="306324" y="383667"/>
                </a:lnTo>
                <a:lnTo>
                  <a:pt x="306324" y="398272"/>
                </a:lnTo>
                <a:lnTo>
                  <a:pt x="370332" y="398272"/>
                </a:lnTo>
                <a:lnTo>
                  <a:pt x="370332" y="360045"/>
                </a:lnTo>
                <a:close/>
              </a:path>
              <a:path w="370840" h="506095">
                <a:moveTo>
                  <a:pt x="121793" y="291338"/>
                </a:moveTo>
                <a:lnTo>
                  <a:pt x="92964" y="291338"/>
                </a:lnTo>
                <a:lnTo>
                  <a:pt x="97027" y="295402"/>
                </a:lnTo>
                <a:lnTo>
                  <a:pt x="97027" y="329057"/>
                </a:lnTo>
                <a:lnTo>
                  <a:pt x="92964" y="333121"/>
                </a:lnTo>
                <a:lnTo>
                  <a:pt x="121793" y="333121"/>
                </a:lnTo>
                <a:lnTo>
                  <a:pt x="117601" y="329057"/>
                </a:lnTo>
                <a:lnTo>
                  <a:pt x="117601" y="295402"/>
                </a:lnTo>
                <a:lnTo>
                  <a:pt x="121793" y="291338"/>
                </a:lnTo>
                <a:close/>
              </a:path>
              <a:path w="370840" h="506095">
                <a:moveTo>
                  <a:pt x="199390" y="291338"/>
                </a:moveTo>
                <a:lnTo>
                  <a:pt x="170942" y="291338"/>
                </a:lnTo>
                <a:lnTo>
                  <a:pt x="175005" y="295402"/>
                </a:lnTo>
                <a:lnTo>
                  <a:pt x="175005" y="329057"/>
                </a:lnTo>
                <a:lnTo>
                  <a:pt x="170942" y="333121"/>
                </a:lnTo>
                <a:lnTo>
                  <a:pt x="199390" y="333121"/>
                </a:lnTo>
                <a:lnTo>
                  <a:pt x="195199" y="329057"/>
                </a:lnTo>
                <a:lnTo>
                  <a:pt x="195199" y="295402"/>
                </a:lnTo>
                <a:lnTo>
                  <a:pt x="199390" y="291338"/>
                </a:lnTo>
                <a:close/>
              </a:path>
              <a:path w="370840" h="506095">
                <a:moveTo>
                  <a:pt x="370332" y="291338"/>
                </a:moveTo>
                <a:lnTo>
                  <a:pt x="248539" y="291338"/>
                </a:lnTo>
                <a:lnTo>
                  <a:pt x="252729" y="295402"/>
                </a:lnTo>
                <a:lnTo>
                  <a:pt x="252729" y="329057"/>
                </a:lnTo>
                <a:lnTo>
                  <a:pt x="248539" y="333121"/>
                </a:lnTo>
                <a:lnTo>
                  <a:pt x="370332" y="333121"/>
                </a:lnTo>
                <a:lnTo>
                  <a:pt x="370332" y="316738"/>
                </a:lnTo>
                <a:lnTo>
                  <a:pt x="281686" y="316738"/>
                </a:lnTo>
                <a:lnTo>
                  <a:pt x="281686" y="307467"/>
                </a:lnTo>
                <a:lnTo>
                  <a:pt x="370332" y="307467"/>
                </a:lnTo>
                <a:lnTo>
                  <a:pt x="370332" y="291338"/>
                </a:lnTo>
                <a:close/>
              </a:path>
              <a:path w="370840" h="506095">
                <a:moveTo>
                  <a:pt x="370332" y="307467"/>
                </a:moveTo>
                <a:lnTo>
                  <a:pt x="321183" y="307467"/>
                </a:lnTo>
                <a:lnTo>
                  <a:pt x="321183" y="316738"/>
                </a:lnTo>
                <a:lnTo>
                  <a:pt x="370332" y="316738"/>
                </a:lnTo>
                <a:lnTo>
                  <a:pt x="370332" y="307467"/>
                </a:lnTo>
                <a:close/>
              </a:path>
              <a:path w="370840" h="506095">
                <a:moveTo>
                  <a:pt x="121793" y="224409"/>
                </a:moveTo>
                <a:lnTo>
                  <a:pt x="92964" y="224409"/>
                </a:lnTo>
                <a:lnTo>
                  <a:pt x="97027" y="228473"/>
                </a:lnTo>
                <a:lnTo>
                  <a:pt x="97027" y="262128"/>
                </a:lnTo>
                <a:lnTo>
                  <a:pt x="92964" y="266192"/>
                </a:lnTo>
                <a:lnTo>
                  <a:pt x="121793" y="266192"/>
                </a:lnTo>
                <a:lnTo>
                  <a:pt x="117601" y="262128"/>
                </a:lnTo>
                <a:lnTo>
                  <a:pt x="117601" y="228473"/>
                </a:lnTo>
                <a:lnTo>
                  <a:pt x="121793" y="224409"/>
                </a:lnTo>
                <a:close/>
              </a:path>
              <a:path w="370840" h="506095">
                <a:moveTo>
                  <a:pt x="199390" y="224409"/>
                </a:moveTo>
                <a:lnTo>
                  <a:pt x="170942" y="224409"/>
                </a:lnTo>
                <a:lnTo>
                  <a:pt x="175005" y="228473"/>
                </a:lnTo>
                <a:lnTo>
                  <a:pt x="175005" y="262128"/>
                </a:lnTo>
                <a:lnTo>
                  <a:pt x="170942" y="266192"/>
                </a:lnTo>
                <a:lnTo>
                  <a:pt x="199390" y="266192"/>
                </a:lnTo>
                <a:lnTo>
                  <a:pt x="195199" y="262128"/>
                </a:lnTo>
                <a:lnTo>
                  <a:pt x="195199" y="228473"/>
                </a:lnTo>
                <a:lnTo>
                  <a:pt x="199390" y="224409"/>
                </a:lnTo>
                <a:close/>
              </a:path>
              <a:path w="370840" h="506095">
                <a:moveTo>
                  <a:pt x="370332" y="224409"/>
                </a:moveTo>
                <a:lnTo>
                  <a:pt x="248539" y="224409"/>
                </a:lnTo>
                <a:lnTo>
                  <a:pt x="252729" y="228473"/>
                </a:lnTo>
                <a:lnTo>
                  <a:pt x="252729" y="262128"/>
                </a:lnTo>
                <a:lnTo>
                  <a:pt x="248539" y="266192"/>
                </a:lnTo>
                <a:lnTo>
                  <a:pt x="370332" y="266192"/>
                </a:lnTo>
                <a:lnTo>
                  <a:pt x="370332" y="262001"/>
                </a:lnTo>
                <a:lnTo>
                  <a:pt x="290829" y="262001"/>
                </a:lnTo>
                <a:lnTo>
                  <a:pt x="284099" y="255524"/>
                </a:lnTo>
                <a:lnTo>
                  <a:pt x="294767" y="245237"/>
                </a:lnTo>
                <a:lnTo>
                  <a:pt x="284099" y="235077"/>
                </a:lnTo>
                <a:lnTo>
                  <a:pt x="290957" y="228473"/>
                </a:lnTo>
                <a:lnTo>
                  <a:pt x="370332" y="228473"/>
                </a:lnTo>
                <a:lnTo>
                  <a:pt x="370332" y="224409"/>
                </a:lnTo>
                <a:close/>
              </a:path>
              <a:path w="370840" h="506095">
                <a:moveTo>
                  <a:pt x="301371" y="251714"/>
                </a:moveTo>
                <a:lnTo>
                  <a:pt x="290829" y="262001"/>
                </a:lnTo>
                <a:lnTo>
                  <a:pt x="312039" y="262001"/>
                </a:lnTo>
                <a:lnTo>
                  <a:pt x="301371" y="251714"/>
                </a:lnTo>
                <a:close/>
              </a:path>
              <a:path w="370840" h="506095">
                <a:moveTo>
                  <a:pt x="370332" y="228473"/>
                </a:moveTo>
                <a:lnTo>
                  <a:pt x="312166" y="228473"/>
                </a:lnTo>
                <a:lnTo>
                  <a:pt x="318897" y="234823"/>
                </a:lnTo>
                <a:lnTo>
                  <a:pt x="308228" y="245110"/>
                </a:lnTo>
                <a:lnTo>
                  <a:pt x="318897" y="255397"/>
                </a:lnTo>
                <a:lnTo>
                  <a:pt x="312039" y="262001"/>
                </a:lnTo>
                <a:lnTo>
                  <a:pt x="370332" y="262001"/>
                </a:lnTo>
                <a:lnTo>
                  <a:pt x="370332" y="228473"/>
                </a:lnTo>
                <a:close/>
              </a:path>
              <a:path w="370840" h="506095">
                <a:moveTo>
                  <a:pt x="312166" y="228473"/>
                </a:moveTo>
                <a:lnTo>
                  <a:pt x="290957" y="228473"/>
                </a:lnTo>
                <a:lnTo>
                  <a:pt x="301498" y="238633"/>
                </a:lnTo>
                <a:lnTo>
                  <a:pt x="312166" y="228473"/>
                </a:lnTo>
                <a:close/>
              </a:path>
              <a:path w="370840" h="506095">
                <a:moveTo>
                  <a:pt x="121793" y="156337"/>
                </a:moveTo>
                <a:lnTo>
                  <a:pt x="92964" y="156337"/>
                </a:lnTo>
                <a:lnTo>
                  <a:pt x="97027" y="160401"/>
                </a:lnTo>
                <a:lnTo>
                  <a:pt x="97027" y="194056"/>
                </a:lnTo>
                <a:lnTo>
                  <a:pt x="92964" y="198120"/>
                </a:lnTo>
                <a:lnTo>
                  <a:pt x="121793" y="198120"/>
                </a:lnTo>
                <a:lnTo>
                  <a:pt x="117601" y="194056"/>
                </a:lnTo>
                <a:lnTo>
                  <a:pt x="117601" y="160401"/>
                </a:lnTo>
                <a:lnTo>
                  <a:pt x="121793" y="156337"/>
                </a:lnTo>
                <a:close/>
              </a:path>
              <a:path w="370840" h="506095">
                <a:moveTo>
                  <a:pt x="199390" y="156337"/>
                </a:moveTo>
                <a:lnTo>
                  <a:pt x="170942" y="156337"/>
                </a:lnTo>
                <a:lnTo>
                  <a:pt x="175005" y="160401"/>
                </a:lnTo>
                <a:lnTo>
                  <a:pt x="175005" y="194056"/>
                </a:lnTo>
                <a:lnTo>
                  <a:pt x="170942" y="198120"/>
                </a:lnTo>
                <a:lnTo>
                  <a:pt x="199390" y="198120"/>
                </a:lnTo>
                <a:lnTo>
                  <a:pt x="195199" y="194056"/>
                </a:lnTo>
                <a:lnTo>
                  <a:pt x="195199" y="160401"/>
                </a:lnTo>
                <a:lnTo>
                  <a:pt x="199390" y="156337"/>
                </a:lnTo>
                <a:close/>
              </a:path>
              <a:path w="370840" h="506095">
                <a:moveTo>
                  <a:pt x="296729" y="156337"/>
                </a:moveTo>
                <a:lnTo>
                  <a:pt x="248539" y="156337"/>
                </a:lnTo>
                <a:lnTo>
                  <a:pt x="252729" y="160401"/>
                </a:lnTo>
                <a:lnTo>
                  <a:pt x="252729" y="194056"/>
                </a:lnTo>
                <a:lnTo>
                  <a:pt x="248539" y="198120"/>
                </a:lnTo>
                <a:lnTo>
                  <a:pt x="370332" y="198120"/>
                </a:lnTo>
                <a:lnTo>
                  <a:pt x="370332" y="195707"/>
                </a:lnTo>
                <a:lnTo>
                  <a:pt x="298196" y="195707"/>
                </a:lnTo>
                <a:lnTo>
                  <a:pt x="295528" y="193167"/>
                </a:lnTo>
                <a:lnTo>
                  <a:pt x="295528" y="186817"/>
                </a:lnTo>
                <a:lnTo>
                  <a:pt x="298196" y="184277"/>
                </a:lnTo>
                <a:lnTo>
                  <a:pt x="370332" y="184277"/>
                </a:lnTo>
                <a:lnTo>
                  <a:pt x="370332" y="179959"/>
                </a:lnTo>
                <a:lnTo>
                  <a:pt x="281686" y="179959"/>
                </a:lnTo>
                <a:lnTo>
                  <a:pt x="281686" y="170815"/>
                </a:lnTo>
                <a:lnTo>
                  <a:pt x="370332" y="170815"/>
                </a:lnTo>
                <a:lnTo>
                  <a:pt x="370332" y="166497"/>
                </a:lnTo>
                <a:lnTo>
                  <a:pt x="298196" y="166497"/>
                </a:lnTo>
                <a:lnTo>
                  <a:pt x="295528" y="163830"/>
                </a:lnTo>
                <a:lnTo>
                  <a:pt x="295528" y="157480"/>
                </a:lnTo>
                <a:lnTo>
                  <a:pt x="296729" y="156337"/>
                </a:lnTo>
                <a:close/>
              </a:path>
              <a:path w="370840" h="506095">
                <a:moveTo>
                  <a:pt x="370332" y="184277"/>
                </a:moveTo>
                <a:lnTo>
                  <a:pt x="304673" y="184277"/>
                </a:lnTo>
                <a:lnTo>
                  <a:pt x="307340" y="186817"/>
                </a:lnTo>
                <a:lnTo>
                  <a:pt x="307340" y="193167"/>
                </a:lnTo>
                <a:lnTo>
                  <a:pt x="304673" y="195707"/>
                </a:lnTo>
                <a:lnTo>
                  <a:pt x="370332" y="195707"/>
                </a:lnTo>
                <a:lnTo>
                  <a:pt x="370332" y="184277"/>
                </a:lnTo>
                <a:close/>
              </a:path>
              <a:path w="370840" h="506095">
                <a:moveTo>
                  <a:pt x="370332" y="170815"/>
                </a:moveTo>
                <a:lnTo>
                  <a:pt x="321310" y="170815"/>
                </a:lnTo>
                <a:lnTo>
                  <a:pt x="321310" y="179959"/>
                </a:lnTo>
                <a:lnTo>
                  <a:pt x="370332" y="179959"/>
                </a:lnTo>
                <a:lnTo>
                  <a:pt x="370332" y="170815"/>
                </a:lnTo>
                <a:close/>
              </a:path>
              <a:path w="370840" h="506095">
                <a:moveTo>
                  <a:pt x="370332" y="154940"/>
                </a:moveTo>
                <a:lnTo>
                  <a:pt x="304673" y="154940"/>
                </a:lnTo>
                <a:lnTo>
                  <a:pt x="307340" y="157480"/>
                </a:lnTo>
                <a:lnTo>
                  <a:pt x="307340" y="163830"/>
                </a:lnTo>
                <a:lnTo>
                  <a:pt x="304673" y="166370"/>
                </a:lnTo>
                <a:lnTo>
                  <a:pt x="301371" y="166370"/>
                </a:lnTo>
                <a:lnTo>
                  <a:pt x="298196" y="166497"/>
                </a:lnTo>
                <a:lnTo>
                  <a:pt x="370332" y="166497"/>
                </a:lnTo>
                <a:lnTo>
                  <a:pt x="370332" y="154940"/>
                </a:lnTo>
                <a:close/>
              </a:path>
              <a:path w="370840" h="506095">
                <a:moveTo>
                  <a:pt x="370332" y="39751"/>
                </a:moveTo>
                <a:lnTo>
                  <a:pt x="326009" y="39751"/>
                </a:lnTo>
                <a:lnTo>
                  <a:pt x="330073" y="43561"/>
                </a:lnTo>
                <a:lnTo>
                  <a:pt x="329946" y="121539"/>
                </a:lnTo>
                <a:lnTo>
                  <a:pt x="326136" y="125349"/>
                </a:lnTo>
                <a:lnTo>
                  <a:pt x="370332" y="125349"/>
                </a:lnTo>
                <a:lnTo>
                  <a:pt x="370332" y="3975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609088" y="4847844"/>
            <a:ext cx="478790" cy="167640"/>
          </a:xfrm>
          <a:custGeom>
            <a:avLst/>
            <a:gdLst/>
            <a:ahLst/>
            <a:cxnLst/>
            <a:rect l="l" t="t" r="r" b="b"/>
            <a:pathLst>
              <a:path w="478789" h="167639">
                <a:moveTo>
                  <a:pt x="478536" y="0"/>
                </a:moveTo>
                <a:lnTo>
                  <a:pt x="0" y="0"/>
                </a:lnTo>
                <a:lnTo>
                  <a:pt x="0" y="167639"/>
                </a:lnTo>
                <a:lnTo>
                  <a:pt x="478536" y="167639"/>
                </a:lnTo>
                <a:lnTo>
                  <a:pt x="478536" y="153288"/>
                </a:lnTo>
                <a:lnTo>
                  <a:pt x="66929" y="153288"/>
                </a:lnTo>
                <a:lnTo>
                  <a:pt x="61003" y="137906"/>
                </a:lnTo>
                <a:lnTo>
                  <a:pt x="50006" y="125094"/>
                </a:lnTo>
                <a:lnTo>
                  <a:pt x="34960" y="115712"/>
                </a:lnTo>
                <a:lnTo>
                  <a:pt x="16891" y="110616"/>
                </a:lnTo>
                <a:lnTo>
                  <a:pt x="16891" y="57022"/>
                </a:lnTo>
                <a:lnTo>
                  <a:pt x="34960" y="51927"/>
                </a:lnTo>
                <a:lnTo>
                  <a:pt x="50006" y="42544"/>
                </a:lnTo>
                <a:lnTo>
                  <a:pt x="61003" y="29733"/>
                </a:lnTo>
                <a:lnTo>
                  <a:pt x="66929" y="14350"/>
                </a:lnTo>
                <a:lnTo>
                  <a:pt x="478536" y="14350"/>
                </a:lnTo>
                <a:lnTo>
                  <a:pt x="478536" y="0"/>
                </a:lnTo>
                <a:close/>
              </a:path>
              <a:path w="478789" h="167639">
                <a:moveTo>
                  <a:pt x="267588" y="14350"/>
                </a:moveTo>
                <a:lnTo>
                  <a:pt x="207772" y="14350"/>
                </a:lnTo>
                <a:lnTo>
                  <a:pt x="192595" y="26277"/>
                </a:lnTo>
                <a:lnTo>
                  <a:pt x="180752" y="42417"/>
                </a:lnTo>
                <a:lnTo>
                  <a:pt x="173053" y="61892"/>
                </a:lnTo>
                <a:lnTo>
                  <a:pt x="170306" y="83819"/>
                </a:lnTo>
                <a:lnTo>
                  <a:pt x="173053" y="105747"/>
                </a:lnTo>
                <a:lnTo>
                  <a:pt x="180752" y="125221"/>
                </a:lnTo>
                <a:lnTo>
                  <a:pt x="192595" y="141362"/>
                </a:lnTo>
                <a:lnTo>
                  <a:pt x="207772" y="153288"/>
                </a:lnTo>
                <a:lnTo>
                  <a:pt x="267588" y="153288"/>
                </a:lnTo>
                <a:lnTo>
                  <a:pt x="282819" y="141362"/>
                </a:lnTo>
                <a:lnTo>
                  <a:pt x="294655" y="125221"/>
                </a:lnTo>
                <a:lnTo>
                  <a:pt x="302325" y="105747"/>
                </a:lnTo>
                <a:lnTo>
                  <a:pt x="305054" y="83819"/>
                </a:lnTo>
                <a:lnTo>
                  <a:pt x="302325" y="61892"/>
                </a:lnTo>
                <a:lnTo>
                  <a:pt x="294655" y="42417"/>
                </a:lnTo>
                <a:lnTo>
                  <a:pt x="282819" y="26277"/>
                </a:lnTo>
                <a:lnTo>
                  <a:pt x="267588" y="14350"/>
                </a:lnTo>
                <a:close/>
              </a:path>
              <a:path w="478789" h="167639">
                <a:moveTo>
                  <a:pt x="478536" y="14350"/>
                </a:moveTo>
                <a:lnTo>
                  <a:pt x="411606" y="14350"/>
                </a:lnTo>
                <a:lnTo>
                  <a:pt x="417532" y="29733"/>
                </a:lnTo>
                <a:lnTo>
                  <a:pt x="428529" y="42544"/>
                </a:lnTo>
                <a:lnTo>
                  <a:pt x="443575" y="51927"/>
                </a:lnTo>
                <a:lnTo>
                  <a:pt x="461644" y="57022"/>
                </a:lnTo>
                <a:lnTo>
                  <a:pt x="461644" y="110616"/>
                </a:lnTo>
                <a:lnTo>
                  <a:pt x="443575" y="115712"/>
                </a:lnTo>
                <a:lnTo>
                  <a:pt x="428529" y="125094"/>
                </a:lnTo>
                <a:lnTo>
                  <a:pt x="417532" y="137906"/>
                </a:lnTo>
                <a:lnTo>
                  <a:pt x="411606" y="153288"/>
                </a:lnTo>
                <a:lnTo>
                  <a:pt x="478536" y="153288"/>
                </a:lnTo>
                <a:lnTo>
                  <a:pt x="478536" y="14350"/>
                </a:lnTo>
                <a:close/>
              </a:path>
              <a:path w="478789" h="167639">
                <a:moveTo>
                  <a:pt x="107568" y="61213"/>
                </a:moveTo>
                <a:lnTo>
                  <a:pt x="93725" y="61213"/>
                </a:lnTo>
                <a:lnTo>
                  <a:pt x="86868" y="63499"/>
                </a:lnTo>
                <a:lnTo>
                  <a:pt x="81534" y="67944"/>
                </a:lnTo>
                <a:lnTo>
                  <a:pt x="75676" y="75580"/>
                </a:lnTo>
                <a:lnTo>
                  <a:pt x="73723" y="84264"/>
                </a:lnTo>
                <a:lnTo>
                  <a:pt x="75676" y="92948"/>
                </a:lnTo>
                <a:lnTo>
                  <a:pt x="81534" y="100583"/>
                </a:lnTo>
                <a:lnTo>
                  <a:pt x="90525" y="105584"/>
                </a:lnTo>
                <a:lnTo>
                  <a:pt x="100695" y="107251"/>
                </a:lnTo>
                <a:lnTo>
                  <a:pt x="110841" y="105584"/>
                </a:lnTo>
                <a:lnTo>
                  <a:pt x="119761" y="100583"/>
                </a:lnTo>
                <a:lnTo>
                  <a:pt x="125690" y="92948"/>
                </a:lnTo>
                <a:lnTo>
                  <a:pt x="127666" y="84264"/>
                </a:lnTo>
                <a:lnTo>
                  <a:pt x="125690" y="75580"/>
                </a:lnTo>
                <a:lnTo>
                  <a:pt x="119761" y="67944"/>
                </a:lnTo>
                <a:lnTo>
                  <a:pt x="114426" y="63499"/>
                </a:lnTo>
                <a:lnTo>
                  <a:pt x="107568" y="61213"/>
                </a:lnTo>
                <a:close/>
              </a:path>
              <a:path w="478789" h="167639">
                <a:moveTo>
                  <a:pt x="381635" y="61213"/>
                </a:moveTo>
                <a:lnTo>
                  <a:pt x="367792" y="61213"/>
                </a:lnTo>
                <a:lnTo>
                  <a:pt x="360934" y="63499"/>
                </a:lnTo>
                <a:lnTo>
                  <a:pt x="355726" y="67944"/>
                </a:lnTo>
                <a:lnTo>
                  <a:pt x="349726" y="75580"/>
                </a:lnTo>
                <a:lnTo>
                  <a:pt x="347725" y="84264"/>
                </a:lnTo>
                <a:lnTo>
                  <a:pt x="349726" y="92948"/>
                </a:lnTo>
                <a:lnTo>
                  <a:pt x="355726" y="100583"/>
                </a:lnTo>
                <a:lnTo>
                  <a:pt x="364591" y="105584"/>
                </a:lnTo>
                <a:lnTo>
                  <a:pt x="374729" y="107251"/>
                </a:lnTo>
                <a:lnTo>
                  <a:pt x="384891" y="105584"/>
                </a:lnTo>
                <a:lnTo>
                  <a:pt x="393826" y="100583"/>
                </a:lnTo>
                <a:lnTo>
                  <a:pt x="399756" y="92948"/>
                </a:lnTo>
                <a:lnTo>
                  <a:pt x="401732" y="84264"/>
                </a:lnTo>
                <a:lnTo>
                  <a:pt x="399756" y="75580"/>
                </a:lnTo>
                <a:lnTo>
                  <a:pt x="393826" y="67944"/>
                </a:lnTo>
                <a:lnTo>
                  <a:pt x="388619" y="63499"/>
                </a:lnTo>
                <a:lnTo>
                  <a:pt x="381635" y="6121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96810" y="5384291"/>
            <a:ext cx="145415" cy="434340"/>
          </a:xfrm>
          <a:custGeom>
            <a:avLst/>
            <a:gdLst/>
            <a:ahLst/>
            <a:cxnLst/>
            <a:rect l="l" t="t" r="r" b="b"/>
            <a:pathLst>
              <a:path w="145414" h="434339">
                <a:moveTo>
                  <a:pt x="72419" y="0"/>
                </a:moveTo>
                <a:lnTo>
                  <a:pt x="41566" y="23062"/>
                </a:lnTo>
                <a:lnTo>
                  <a:pt x="39114" y="37020"/>
                </a:lnTo>
                <a:lnTo>
                  <a:pt x="41566" y="50978"/>
                </a:lnTo>
                <a:lnTo>
                  <a:pt x="48924" y="63246"/>
                </a:lnTo>
                <a:lnTo>
                  <a:pt x="59912" y="71389"/>
                </a:lnTo>
                <a:lnTo>
                  <a:pt x="72435" y="74104"/>
                </a:lnTo>
                <a:lnTo>
                  <a:pt x="84982" y="71389"/>
                </a:lnTo>
                <a:lnTo>
                  <a:pt x="96041" y="63246"/>
                </a:lnTo>
                <a:lnTo>
                  <a:pt x="103328" y="50978"/>
                </a:lnTo>
                <a:lnTo>
                  <a:pt x="105757" y="37020"/>
                </a:lnTo>
                <a:lnTo>
                  <a:pt x="103328" y="23062"/>
                </a:lnTo>
                <a:lnTo>
                  <a:pt x="72419" y="0"/>
                </a:lnTo>
                <a:close/>
              </a:path>
              <a:path w="145414" h="434339">
                <a:moveTo>
                  <a:pt x="67466" y="254190"/>
                </a:moveTo>
                <a:lnTo>
                  <a:pt x="32287" y="254190"/>
                </a:lnTo>
                <a:lnTo>
                  <a:pt x="32287" y="414794"/>
                </a:lnTo>
                <a:lnTo>
                  <a:pt x="33670" y="422386"/>
                </a:lnTo>
                <a:lnTo>
                  <a:pt x="37447" y="428601"/>
                </a:lnTo>
                <a:lnTo>
                  <a:pt x="43056" y="432798"/>
                </a:lnTo>
                <a:lnTo>
                  <a:pt x="49940" y="434340"/>
                </a:lnTo>
                <a:lnTo>
                  <a:pt x="56751" y="432798"/>
                </a:lnTo>
                <a:lnTo>
                  <a:pt x="62323" y="428601"/>
                </a:lnTo>
                <a:lnTo>
                  <a:pt x="66085" y="422386"/>
                </a:lnTo>
                <a:lnTo>
                  <a:pt x="67466" y="414794"/>
                </a:lnTo>
                <a:lnTo>
                  <a:pt x="67466" y="254190"/>
                </a:lnTo>
                <a:close/>
              </a:path>
              <a:path w="145414" h="434339">
                <a:moveTo>
                  <a:pt x="112551" y="136271"/>
                </a:moveTo>
                <a:lnTo>
                  <a:pt x="32160" y="136271"/>
                </a:lnTo>
                <a:lnTo>
                  <a:pt x="32160" y="254190"/>
                </a:lnTo>
                <a:lnTo>
                  <a:pt x="77372" y="254190"/>
                </a:lnTo>
                <a:lnTo>
                  <a:pt x="77372" y="414794"/>
                </a:lnTo>
                <a:lnTo>
                  <a:pt x="78753" y="422386"/>
                </a:lnTo>
                <a:lnTo>
                  <a:pt x="82516" y="428601"/>
                </a:lnTo>
                <a:lnTo>
                  <a:pt x="88088" y="432798"/>
                </a:lnTo>
                <a:lnTo>
                  <a:pt x="94898" y="434340"/>
                </a:lnTo>
                <a:lnTo>
                  <a:pt x="101728" y="432798"/>
                </a:lnTo>
                <a:lnTo>
                  <a:pt x="107344" y="428601"/>
                </a:lnTo>
                <a:lnTo>
                  <a:pt x="111150" y="422386"/>
                </a:lnTo>
                <a:lnTo>
                  <a:pt x="112551" y="414794"/>
                </a:lnTo>
                <a:lnTo>
                  <a:pt x="112551" y="136271"/>
                </a:lnTo>
                <a:close/>
              </a:path>
              <a:path w="145414" h="434339">
                <a:moveTo>
                  <a:pt x="112170" y="81661"/>
                </a:moveTo>
                <a:lnTo>
                  <a:pt x="32541" y="81661"/>
                </a:lnTo>
                <a:lnTo>
                  <a:pt x="23552" y="82603"/>
                </a:lnTo>
                <a:lnTo>
                  <a:pt x="15952" y="84963"/>
                </a:lnTo>
                <a:lnTo>
                  <a:pt x="9985" y="88197"/>
                </a:lnTo>
                <a:lnTo>
                  <a:pt x="6125" y="91694"/>
                </a:lnTo>
                <a:lnTo>
                  <a:pt x="0" y="99695"/>
                </a:lnTo>
                <a:lnTo>
                  <a:pt x="29" y="256044"/>
                </a:lnTo>
                <a:lnTo>
                  <a:pt x="4982" y="261493"/>
                </a:lnTo>
                <a:lnTo>
                  <a:pt x="17301" y="261493"/>
                </a:lnTo>
                <a:lnTo>
                  <a:pt x="22039" y="256044"/>
                </a:lnTo>
                <a:lnTo>
                  <a:pt x="22127" y="136271"/>
                </a:lnTo>
                <a:lnTo>
                  <a:pt x="112551" y="136271"/>
                </a:lnTo>
                <a:lnTo>
                  <a:pt x="144682" y="136144"/>
                </a:lnTo>
                <a:lnTo>
                  <a:pt x="144682" y="112776"/>
                </a:lnTo>
                <a:lnTo>
                  <a:pt x="145063" y="109347"/>
                </a:lnTo>
                <a:lnTo>
                  <a:pt x="144936" y="99695"/>
                </a:lnTo>
                <a:lnTo>
                  <a:pt x="138713" y="91694"/>
                </a:lnTo>
                <a:lnTo>
                  <a:pt x="134780" y="88251"/>
                </a:lnTo>
                <a:lnTo>
                  <a:pt x="128776" y="85010"/>
                </a:lnTo>
                <a:lnTo>
                  <a:pt x="121104" y="82603"/>
                </a:lnTo>
                <a:lnTo>
                  <a:pt x="112170" y="81661"/>
                </a:lnTo>
                <a:close/>
              </a:path>
              <a:path w="145414" h="434339">
                <a:moveTo>
                  <a:pt x="144682" y="136144"/>
                </a:moveTo>
                <a:lnTo>
                  <a:pt x="122711" y="136144"/>
                </a:lnTo>
                <a:lnTo>
                  <a:pt x="122802" y="256044"/>
                </a:lnTo>
                <a:lnTo>
                  <a:pt x="127537" y="261353"/>
                </a:lnTo>
                <a:lnTo>
                  <a:pt x="139856" y="261353"/>
                </a:lnTo>
                <a:lnTo>
                  <a:pt x="144593" y="255943"/>
                </a:lnTo>
                <a:lnTo>
                  <a:pt x="144682" y="136144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564880" y="4392167"/>
            <a:ext cx="478790" cy="167640"/>
          </a:xfrm>
          <a:custGeom>
            <a:avLst/>
            <a:gdLst/>
            <a:ahLst/>
            <a:cxnLst/>
            <a:rect l="l" t="t" r="r" b="b"/>
            <a:pathLst>
              <a:path w="478790" h="167639">
                <a:moveTo>
                  <a:pt x="478536" y="0"/>
                </a:moveTo>
                <a:lnTo>
                  <a:pt x="0" y="0"/>
                </a:lnTo>
                <a:lnTo>
                  <a:pt x="0" y="167639"/>
                </a:lnTo>
                <a:lnTo>
                  <a:pt x="478536" y="167639"/>
                </a:lnTo>
                <a:lnTo>
                  <a:pt x="478536" y="153288"/>
                </a:lnTo>
                <a:lnTo>
                  <a:pt x="66928" y="153288"/>
                </a:lnTo>
                <a:lnTo>
                  <a:pt x="61003" y="137906"/>
                </a:lnTo>
                <a:lnTo>
                  <a:pt x="50006" y="125094"/>
                </a:lnTo>
                <a:lnTo>
                  <a:pt x="34960" y="115712"/>
                </a:lnTo>
                <a:lnTo>
                  <a:pt x="16891" y="110616"/>
                </a:lnTo>
                <a:lnTo>
                  <a:pt x="16891" y="57022"/>
                </a:lnTo>
                <a:lnTo>
                  <a:pt x="34960" y="51927"/>
                </a:lnTo>
                <a:lnTo>
                  <a:pt x="50006" y="42544"/>
                </a:lnTo>
                <a:lnTo>
                  <a:pt x="61003" y="29733"/>
                </a:lnTo>
                <a:lnTo>
                  <a:pt x="66928" y="14350"/>
                </a:lnTo>
                <a:lnTo>
                  <a:pt x="478536" y="14350"/>
                </a:lnTo>
                <a:lnTo>
                  <a:pt x="478536" y="0"/>
                </a:lnTo>
                <a:close/>
              </a:path>
              <a:path w="478790" h="167639">
                <a:moveTo>
                  <a:pt x="267589" y="14350"/>
                </a:moveTo>
                <a:lnTo>
                  <a:pt x="207772" y="14350"/>
                </a:lnTo>
                <a:lnTo>
                  <a:pt x="192595" y="26277"/>
                </a:lnTo>
                <a:lnTo>
                  <a:pt x="180752" y="42417"/>
                </a:lnTo>
                <a:lnTo>
                  <a:pt x="173053" y="61892"/>
                </a:lnTo>
                <a:lnTo>
                  <a:pt x="170306" y="83819"/>
                </a:lnTo>
                <a:lnTo>
                  <a:pt x="173053" y="105747"/>
                </a:lnTo>
                <a:lnTo>
                  <a:pt x="180752" y="125221"/>
                </a:lnTo>
                <a:lnTo>
                  <a:pt x="192595" y="141362"/>
                </a:lnTo>
                <a:lnTo>
                  <a:pt x="207772" y="153288"/>
                </a:lnTo>
                <a:lnTo>
                  <a:pt x="267589" y="153288"/>
                </a:lnTo>
                <a:lnTo>
                  <a:pt x="282819" y="141362"/>
                </a:lnTo>
                <a:lnTo>
                  <a:pt x="294655" y="125221"/>
                </a:lnTo>
                <a:lnTo>
                  <a:pt x="302325" y="105747"/>
                </a:lnTo>
                <a:lnTo>
                  <a:pt x="305053" y="83819"/>
                </a:lnTo>
                <a:lnTo>
                  <a:pt x="302325" y="61892"/>
                </a:lnTo>
                <a:lnTo>
                  <a:pt x="294655" y="42417"/>
                </a:lnTo>
                <a:lnTo>
                  <a:pt x="282819" y="26277"/>
                </a:lnTo>
                <a:lnTo>
                  <a:pt x="267589" y="14350"/>
                </a:lnTo>
                <a:close/>
              </a:path>
              <a:path w="478790" h="167639">
                <a:moveTo>
                  <a:pt x="478536" y="14350"/>
                </a:moveTo>
                <a:lnTo>
                  <a:pt x="411606" y="14350"/>
                </a:lnTo>
                <a:lnTo>
                  <a:pt x="417532" y="29733"/>
                </a:lnTo>
                <a:lnTo>
                  <a:pt x="428529" y="42544"/>
                </a:lnTo>
                <a:lnTo>
                  <a:pt x="443575" y="51927"/>
                </a:lnTo>
                <a:lnTo>
                  <a:pt x="461645" y="57022"/>
                </a:lnTo>
                <a:lnTo>
                  <a:pt x="461645" y="110616"/>
                </a:lnTo>
                <a:lnTo>
                  <a:pt x="443575" y="115712"/>
                </a:lnTo>
                <a:lnTo>
                  <a:pt x="428529" y="125094"/>
                </a:lnTo>
                <a:lnTo>
                  <a:pt x="417532" y="137906"/>
                </a:lnTo>
                <a:lnTo>
                  <a:pt x="411606" y="153288"/>
                </a:lnTo>
                <a:lnTo>
                  <a:pt x="478536" y="153288"/>
                </a:lnTo>
                <a:lnTo>
                  <a:pt x="478536" y="14350"/>
                </a:lnTo>
                <a:close/>
              </a:path>
              <a:path w="478790" h="167639">
                <a:moveTo>
                  <a:pt x="107569" y="61213"/>
                </a:moveTo>
                <a:lnTo>
                  <a:pt x="93725" y="61213"/>
                </a:lnTo>
                <a:lnTo>
                  <a:pt x="86868" y="63499"/>
                </a:lnTo>
                <a:lnTo>
                  <a:pt x="81534" y="67944"/>
                </a:lnTo>
                <a:lnTo>
                  <a:pt x="75676" y="75580"/>
                </a:lnTo>
                <a:lnTo>
                  <a:pt x="73723" y="84264"/>
                </a:lnTo>
                <a:lnTo>
                  <a:pt x="75676" y="92948"/>
                </a:lnTo>
                <a:lnTo>
                  <a:pt x="81534" y="100583"/>
                </a:lnTo>
                <a:lnTo>
                  <a:pt x="90525" y="105584"/>
                </a:lnTo>
                <a:lnTo>
                  <a:pt x="100695" y="107251"/>
                </a:lnTo>
                <a:lnTo>
                  <a:pt x="110841" y="105584"/>
                </a:lnTo>
                <a:lnTo>
                  <a:pt x="119761" y="100583"/>
                </a:lnTo>
                <a:lnTo>
                  <a:pt x="125690" y="92948"/>
                </a:lnTo>
                <a:lnTo>
                  <a:pt x="127666" y="84264"/>
                </a:lnTo>
                <a:lnTo>
                  <a:pt x="125690" y="75580"/>
                </a:lnTo>
                <a:lnTo>
                  <a:pt x="119761" y="67944"/>
                </a:lnTo>
                <a:lnTo>
                  <a:pt x="114426" y="63499"/>
                </a:lnTo>
                <a:lnTo>
                  <a:pt x="107569" y="61213"/>
                </a:lnTo>
                <a:close/>
              </a:path>
              <a:path w="478790" h="167639">
                <a:moveTo>
                  <a:pt x="381635" y="61213"/>
                </a:moveTo>
                <a:lnTo>
                  <a:pt x="367792" y="61213"/>
                </a:lnTo>
                <a:lnTo>
                  <a:pt x="360934" y="63499"/>
                </a:lnTo>
                <a:lnTo>
                  <a:pt x="355726" y="67944"/>
                </a:lnTo>
                <a:lnTo>
                  <a:pt x="349726" y="75580"/>
                </a:lnTo>
                <a:lnTo>
                  <a:pt x="347725" y="84264"/>
                </a:lnTo>
                <a:lnTo>
                  <a:pt x="349726" y="92948"/>
                </a:lnTo>
                <a:lnTo>
                  <a:pt x="355726" y="100583"/>
                </a:lnTo>
                <a:lnTo>
                  <a:pt x="364591" y="105584"/>
                </a:lnTo>
                <a:lnTo>
                  <a:pt x="374729" y="107251"/>
                </a:lnTo>
                <a:lnTo>
                  <a:pt x="384891" y="105584"/>
                </a:lnTo>
                <a:lnTo>
                  <a:pt x="393826" y="100583"/>
                </a:lnTo>
                <a:lnTo>
                  <a:pt x="399756" y="92948"/>
                </a:lnTo>
                <a:lnTo>
                  <a:pt x="401732" y="84264"/>
                </a:lnTo>
                <a:lnTo>
                  <a:pt x="399756" y="75580"/>
                </a:lnTo>
                <a:lnTo>
                  <a:pt x="393826" y="67944"/>
                </a:lnTo>
                <a:lnTo>
                  <a:pt x="388620" y="63499"/>
                </a:lnTo>
                <a:lnTo>
                  <a:pt x="381635" y="6121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64880" y="5155691"/>
            <a:ext cx="478790" cy="167640"/>
          </a:xfrm>
          <a:custGeom>
            <a:avLst/>
            <a:gdLst/>
            <a:ahLst/>
            <a:cxnLst/>
            <a:rect l="l" t="t" r="r" b="b"/>
            <a:pathLst>
              <a:path w="478790" h="167639">
                <a:moveTo>
                  <a:pt x="478536" y="0"/>
                </a:moveTo>
                <a:lnTo>
                  <a:pt x="0" y="0"/>
                </a:lnTo>
                <a:lnTo>
                  <a:pt x="0" y="167639"/>
                </a:lnTo>
                <a:lnTo>
                  <a:pt x="478536" y="167639"/>
                </a:lnTo>
                <a:lnTo>
                  <a:pt x="478536" y="153288"/>
                </a:lnTo>
                <a:lnTo>
                  <a:pt x="66928" y="153288"/>
                </a:lnTo>
                <a:lnTo>
                  <a:pt x="61003" y="137906"/>
                </a:lnTo>
                <a:lnTo>
                  <a:pt x="50006" y="125094"/>
                </a:lnTo>
                <a:lnTo>
                  <a:pt x="34960" y="115712"/>
                </a:lnTo>
                <a:lnTo>
                  <a:pt x="16891" y="110616"/>
                </a:lnTo>
                <a:lnTo>
                  <a:pt x="16891" y="57022"/>
                </a:lnTo>
                <a:lnTo>
                  <a:pt x="34960" y="51927"/>
                </a:lnTo>
                <a:lnTo>
                  <a:pt x="50006" y="42544"/>
                </a:lnTo>
                <a:lnTo>
                  <a:pt x="61003" y="29733"/>
                </a:lnTo>
                <a:lnTo>
                  <a:pt x="66928" y="14350"/>
                </a:lnTo>
                <a:lnTo>
                  <a:pt x="478536" y="14350"/>
                </a:lnTo>
                <a:lnTo>
                  <a:pt x="478536" y="0"/>
                </a:lnTo>
                <a:close/>
              </a:path>
              <a:path w="478790" h="167639">
                <a:moveTo>
                  <a:pt x="267589" y="14350"/>
                </a:moveTo>
                <a:lnTo>
                  <a:pt x="207772" y="14350"/>
                </a:lnTo>
                <a:lnTo>
                  <a:pt x="192595" y="26277"/>
                </a:lnTo>
                <a:lnTo>
                  <a:pt x="180752" y="42417"/>
                </a:lnTo>
                <a:lnTo>
                  <a:pt x="173053" y="61892"/>
                </a:lnTo>
                <a:lnTo>
                  <a:pt x="170306" y="83819"/>
                </a:lnTo>
                <a:lnTo>
                  <a:pt x="173053" y="105747"/>
                </a:lnTo>
                <a:lnTo>
                  <a:pt x="180752" y="125221"/>
                </a:lnTo>
                <a:lnTo>
                  <a:pt x="192595" y="141362"/>
                </a:lnTo>
                <a:lnTo>
                  <a:pt x="207772" y="153288"/>
                </a:lnTo>
                <a:lnTo>
                  <a:pt x="267589" y="153288"/>
                </a:lnTo>
                <a:lnTo>
                  <a:pt x="282819" y="141362"/>
                </a:lnTo>
                <a:lnTo>
                  <a:pt x="294655" y="125221"/>
                </a:lnTo>
                <a:lnTo>
                  <a:pt x="302325" y="105747"/>
                </a:lnTo>
                <a:lnTo>
                  <a:pt x="305053" y="83819"/>
                </a:lnTo>
                <a:lnTo>
                  <a:pt x="302325" y="61892"/>
                </a:lnTo>
                <a:lnTo>
                  <a:pt x="294655" y="42417"/>
                </a:lnTo>
                <a:lnTo>
                  <a:pt x="282819" y="26277"/>
                </a:lnTo>
                <a:lnTo>
                  <a:pt x="267589" y="14350"/>
                </a:lnTo>
                <a:close/>
              </a:path>
              <a:path w="478790" h="167639">
                <a:moveTo>
                  <a:pt x="478536" y="14350"/>
                </a:moveTo>
                <a:lnTo>
                  <a:pt x="411606" y="14350"/>
                </a:lnTo>
                <a:lnTo>
                  <a:pt x="417532" y="29733"/>
                </a:lnTo>
                <a:lnTo>
                  <a:pt x="428529" y="42544"/>
                </a:lnTo>
                <a:lnTo>
                  <a:pt x="443575" y="51927"/>
                </a:lnTo>
                <a:lnTo>
                  <a:pt x="461645" y="57022"/>
                </a:lnTo>
                <a:lnTo>
                  <a:pt x="461645" y="110616"/>
                </a:lnTo>
                <a:lnTo>
                  <a:pt x="443575" y="115712"/>
                </a:lnTo>
                <a:lnTo>
                  <a:pt x="428529" y="125094"/>
                </a:lnTo>
                <a:lnTo>
                  <a:pt x="417532" y="137906"/>
                </a:lnTo>
                <a:lnTo>
                  <a:pt x="411606" y="153288"/>
                </a:lnTo>
                <a:lnTo>
                  <a:pt x="478536" y="153288"/>
                </a:lnTo>
                <a:lnTo>
                  <a:pt x="478536" y="14350"/>
                </a:lnTo>
                <a:close/>
              </a:path>
              <a:path w="478790" h="167639">
                <a:moveTo>
                  <a:pt x="107569" y="61213"/>
                </a:moveTo>
                <a:lnTo>
                  <a:pt x="93725" y="61213"/>
                </a:lnTo>
                <a:lnTo>
                  <a:pt x="86868" y="63499"/>
                </a:lnTo>
                <a:lnTo>
                  <a:pt x="81534" y="67944"/>
                </a:lnTo>
                <a:lnTo>
                  <a:pt x="75676" y="75580"/>
                </a:lnTo>
                <a:lnTo>
                  <a:pt x="73723" y="84264"/>
                </a:lnTo>
                <a:lnTo>
                  <a:pt x="75676" y="92948"/>
                </a:lnTo>
                <a:lnTo>
                  <a:pt x="81534" y="100583"/>
                </a:lnTo>
                <a:lnTo>
                  <a:pt x="90525" y="105584"/>
                </a:lnTo>
                <a:lnTo>
                  <a:pt x="100695" y="107251"/>
                </a:lnTo>
                <a:lnTo>
                  <a:pt x="110841" y="105584"/>
                </a:lnTo>
                <a:lnTo>
                  <a:pt x="119761" y="100583"/>
                </a:lnTo>
                <a:lnTo>
                  <a:pt x="125690" y="92948"/>
                </a:lnTo>
                <a:lnTo>
                  <a:pt x="127666" y="84264"/>
                </a:lnTo>
                <a:lnTo>
                  <a:pt x="125690" y="75580"/>
                </a:lnTo>
                <a:lnTo>
                  <a:pt x="119761" y="67944"/>
                </a:lnTo>
                <a:lnTo>
                  <a:pt x="114426" y="63499"/>
                </a:lnTo>
                <a:lnTo>
                  <a:pt x="107569" y="61213"/>
                </a:lnTo>
                <a:close/>
              </a:path>
              <a:path w="478790" h="167639">
                <a:moveTo>
                  <a:pt x="381635" y="61213"/>
                </a:moveTo>
                <a:lnTo>
                  <a:pt x="367792" y="61213"/>
                </a:lnTo>
                <a:lnTo>
                  <a:pt x="360934" y="63499"/>
                </a:lnTo>
                <a:lnTo>
                  <a:pt x="355726" y="67944"/>
                </a:lnTo>
                <a:lnTo>
                  <a:pt x="349726" y="75580"/>
                </a:lnTo>
                <a:lnTo>
                  <a:pt x="347725" y="84264"/>
                </a:lnTo>
                <a:lnTo>
                  <a:pt x="349726" y="92948"/>
                </a:lnTo>
                <a:lnTo>
                  <a:pt x="355726" y="100583"/>
                </a:lnTo>
                <a:lnTo>
                  <a:pt x="364591" y="105584"/>
                </a:lnTo>
                <a:lnTo>
                  <a:pt x="374729" y="107251"/>
                </a:lnTo>
                <a:lnTo>
                  <a:pt x="384891" y="105584"/>
                </a:lnTo>
                <a:lnTo>
                  <a:pt x="393826" y="100583"/>
                </a:lnTo>
                <a:lnTo>
                  <a:pt x="399756" y="92948"/>
                </a:lnTo>
                <a:lnTo>
                  <a:pt x="401732" y="84264"/>
                </a:lnTo>
                <a:lnTo>
                  <a:pt x="399756" y="75580"/>
                </a:lnTo>
                <a:lnTo>
                  <a:pt x="393826" y="67944"/>
                </a:lnTo>
                <a:lnTo>
                  <a:pt x="388620" y="63499"/>
                </a:lnTo>
                <a:lnTo>
                  <a:pt x="381635" y="6121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506456" y="4977384"/>
            <a:ext cx="260985" cy="391795"/>
          </a:xfrm>
          <a:custGeom>
            <a:avLst/>
            <a:gdLst/>
            <a:ahLst/>
            <a:cxnLst/>
            <a:rect l="l" t="t" r="r" b="b"/>
            <a:pathLst>
              <a:path w="260984" h="391795">
                <a:moveTo>
                  <a:pt x="0" y="304546"/>
                </a:moveTo>
                <a:lnTo>
                  <a:pt x="0" y="322072"/>
                </a:lnTo>
                <a:lnTo>
                  <a:pt x="10233" y="349126"/>
                </a:lnTo>
                <a:lnTo>
                  <a:pt x="38147" y="371252"/>
                </a:lnTo>
                <a:lnTo>
                  <a:pt x="79563" y="386187"/>
                </a:lnTo>
                <a:lnTo>
                  <a:pt x="130301" y="391668"/>
                </a:lnTo>
                <a:lnTo>
                  <a:pt x="181040" y="386187"/>
                </a:lnTo>
                <a:lnTo>
                  <a:pt x="222456" y="371252"/>
                </a:lnTo>
                <a:lnTo>
                  <a:pt x="238518" y="358521"/>
                </a:lnTo>
                <a:lnTo>
                  <a:pt x="130301" y="358521"/>
                </a:lnTo>
                <a:lnTo>
                  <a:pt x="104128" y="357159"/>
                </a:lnTo>
                <a:lnTo>
                  <a:pt x="56399" y="346626"/>
                </a:lnTo>
                <a:lnTo>
                  <a:pt x="18923" y="326564"/>
                </a:lnTo>
                <a:lnTo>
                  <a:pt x="1650" y="307721"/>
                </a:lnTo>
                <a:lnTo>
                  <a:pt x="0" y="304546"/>
                </a:lnTo>
                <a:close/>
              </a:path>
              <a:path w="260984" h="391795">
                <a:moveTo>
                  <a:pt x="260603" y="304546"/>
                </a:moveTo>
                <a:lnTo>
                  <a:pt x="233683" y="332337"/>
                </a:lnTo>
                <a:lnTo>
                  <a:pt x="181292" y="353155"/>
                </a:lnTo>
                <a:lnTo>
                  <a:pt x="130301" y="358521"/>
                </a:lnTo>
                <a:lnTo>
                  <a:pt x="238518" y="358521"/>
                </a:lnTo>
                <a:lnTo>
                  <a:pt x="250370" y="349126"/>
                </a:lnTo>
                <a:lnTo>
                  <a:pt x="260603" y="322072"/>
                </a:lnTo>
                <a:lnTo>
                  <a:pt x="260603" y="304546"/>
                </a:lnTo>
                <a:close/>
              </a:path>
              <a:path w="260984" h="391795">
                <a:moveTo>
                  <a:pt x="0" y="261620"/>
                </a:moveTo>
                <a:lnTo>
                  <a:pt x="0" y="279019"/>
                </a:lnTo>
                <a:lnTo>
                  <a:pt x="10233" y="306147"/>
                </a:lnTo>
                <a:lnTo>
                  <a:pt x="38147" y="328310"/>
                </a:lnTo>
                <a:lnTo>
                  <a:pt x="79563" y="343259"/>
                </a:lnTo>
                <a:lnTo>
                  <a:pt x="130301" y="348742"/>
                </a:lnTo>
                <a:lnTo>
                  <a:pt x="181090" y="343259"/>
                </a:lnTo>
                <a:lnTo>
                  <a:pt x="222456" y="328358"/>
                </a:lnTo>
                <a:lnTo>
                  <a:pt x="238535" y="315595"/>
                </a:lnTo>
                <a:lnTo>
                  <a:pt x="130301" y="315595"/>
                </a:lnTo>
                <a:lnTo>
                  <a:pt x="104128" y="314231"/>
                </a:lnTo>
                <a:lnTo>
                  <a:pt x="56399" y="303647"/>
                </a:lnTo>
                <a:lnTo>
                  <a:pt x="18923" y="283606"/>
                </a:lnTo>
                <a:lnTo>
                  <a:pt x="1650" y="264795"/>
                </a:lnTo>
                <a:lnTo>
                  <a:pt x="0" y="261620"/>
                </a:lnTo>
                <a:close/>
              </a:path>
              <a:path w="260984" h="391795">
                <a:moveTo>
                  <a:pt x="260603" y="261620"/>
                </a:moveTo>
                <a:lnTo>
                  <a:pt x="233683" y="289355"/>
                </a:lnTo>
                <a:lnTo>
                  <a:pt x="181292" y="310213"/>
                </a:lnTo>
                <a:lnTo>
                  <a:pt x="130301" y="315595"/>
                </a:lnTo>
                <a:lnTo>
                  <a:pt x="238535" y="315595"/>
                </a:lnTo>
                <a:lnTo>
                  <a:pt x="250370" y="306200"/>
                </a:lnTo>
                <a:lnTo>
                  <a:pt x="260603" y="279019"/>
                </a:lnTo>
                <a:lnTo>
                  <a:pt x="260603" y="261620"/>
                </a:lnTo>
                <a:close/>
              </a:path>
              <a:path w="260984" h="391795">
                <a:moveTo>
                  <a:pt x="0" y="218694"/>
                </a:moveTo>
                <a:lnTo>
                  <a:pt x="0" y="236093"/>
                </a:lnTo>
                <a:lnTo>
                  <a:pt x="10233" y="263221"/>
                </a:lnTo>
                <a:lnTo>
                  <a:pt x="38147" y="285384"/>
                </a:lnTo>
                <a:lnTo>
                  <a:pt x="79563" y="300333"/>
                </a:lnTo>
                <a:lnTo>
                  <a:pt x="130301" y="305816"/>
                </a:lnTo>
                <a:lnTo>
                  <a:pt x="181090" y="300333"/>
                </a:lnTo>
                <a:lnTo>
                  <a:pt x="222456" y="285432"/>
                </a:lnTo>
                <a:lnTo>
                  <a:pt x="238535" y="272669"/>
                </a:lnTo>
                <a:lnTo>
                  <a:pt x="130301" y="272669"/>
                </a:lnTo>
                <a:lnTo>
                  <a:pt x="104128" y="271305"/>
                </a:lnTo>
                <a:lnTo>
                  <a:pt x="56399" y="260721"/>
                </a:lnTo>
                <a:lnTo>
                  <a:pt x="18923" y="240633"/>
                </a:lnTo>
                <a:lnTo>
                  <a:pt x="1650" y="221869"/>
                </a:lnTo>
                <a:lnTo>
                  <a:pt x="0" y="218694"/>
                </a:lnTo>
                <a:close/>
              </a:path>
              <a:path w="260984" h="391795">
                <a:moveTo>
                  <a:pt x="260603" y="218694"/>
                </a:moveTo>
                <a:lnTo>
                  <a:pt x="233683" y="246376"/>
                </a:lnTo>
                <a:lnTo>
                  <a:pt x="181292" y="267287"/>
                </a:lnTo>
                <a:lnTo>
                  <a:pt x="130301" y="272669"/>
                </a:lnTo>
                <a:lnTo>
                  <a:pt x="238535" y="272669"/>
                </a:lnTo>
                <a:lnTo>
                  <a:pt x="250370" y="263274"/>
                </a:lnTo>
                <a:lnTo>
                  <a:pt x="260603" y="236093"/>
                </a:lnTo>
                <a:lnTo>
                  <a:pt x="260603" y="218694"/>
                </a:lnTo>
                <a:close/>
              </a:path>
              <a:path w="260984" h="391795">
                <a:moveTo>
                  <a:pt x="0" y="175641"/>
                </a:moveTo>
                <a:lnTo>
                  <a:pt x="0" y="193167"/>
                </a:lnTo>
                <a:lnTo>
                  <a:pt x="10233" y="220221"/>
                </a:lnTo>
                <a:lnTo>
                  <a:pt x="38147" y="242347"/>
                </a:lnTo>
                <a:lnTo>
                  <a:pt x="79563" y="257282"/>
                </a:lnTo>
                <a:lnTo>
                  <a:pt x="130301" y="262763"/>
                </a:lnTo>
                <a:lnTo>
                  <a:pt x="181090" y="257282"/>
                </a:lnTo>
                <a:lnTo>
                  <a:pt x="222456" y="242395"/>
                </a:lnTo>
                <a:lnTo>
                  <a:pt x="238423" y="229743"/>
                </a:lnTo>
                <a:lnTo>
                  <a:pt x="130301" y="229743"/>
                </a:lnTo>
                <a:lnTo>
                  <a:pt x="104128" y="228361"/>
                </a:lnTo>
                <a:lnTo>
                  <a:pt x="56399" y="217741"/>
                </a:lnTo>
                <a:lnTo>
                  <a:pt x="18923" y="197659"/>
                </a:lnTo>
                <a:lnTo>
                  <a:pt x="1650" y="178816"/>
                </a:lnTo>
                <a:lnTo>
                  <a:pt x="0" y="175641"/>
                </a:lnTo>
                <a:close/>
              </a:path>
              <a:path w="260984" h="391795">
                <a:moveTo>
                  <a:pt x="260603" y="175641"/>
                </a:moveTo>
                <a:lnTo>
                  <a:pt x="233683" y="203432"/>
                </a:lnTo>
                <a:lnTo>
                  <a:pt x="181292" y="224313"/>
                </a:lnTo>
                <a:lnTo>
                  <a:pt x="130301" y="229743"/>
                </a:lnTo>
                <a:lnTo>
                  <a:pt x="238423" y="229743"/>
                </a:lnTo>
                <a:lnTo>
                  <a:pt x="250370" y="220275"/>
                </a:lnTo>
                <a:lnTo>
                  <a:pt x="260603" y="193167"/>
                </a:lnTo>
                <a:lnTo>
                  <a:pt x="260603" y="175641"/>
                </a:lnTo>
                <a:close/>
              </a:path>
              <a:path w="260984" h="391795">
                <a:moveTo>
                  <a:pt x="0" y="132715"/>
                </a:moveTo>
                <a:lnTo>
                  <a:pt x="0" y="150241"/>
                </a:lnTo>
                <a:lnTo>
                  <a:pt x="10233" y="177295"/>
                </a:lnTo>
                <a:lnTo>
                  <a:pt x="38147" y="199421"/>
                </a:lnTo>
                <a:lnTo>
                  <a:pt x="79563" y="214356"/>
                </a:lnTo>
                <a:lnTo>
                  <a:pt x="130301" y="219837"/>
                </a:lnTo>
                <a:lnTo>
                  <a:pt x="181090" y="214356"/>
                </a:lnTo>
                <a:lnTo>
                  <a:pt x="222456" y="199469"/>
                </a:lnTo>
                <a:lnTo>
                  <a:pt x="238583" y="186690"/>
                </a:lnTo>
                <a:lnTo>
                  <a:pt x="130301" y="186690"/>
                </a:lnTo>
                <a:lnTo>
                  <a:pt x="104128" y="185328"/>
                </a:lnTo>
                <a:lnTo>
                  <a:pt x="56399" y="174795"/>
                </a:lnTo>
                <a:lnTo>
                  <a:pt x="18923" y="154733"/>
                </a:lnTo>
                <a:lnTo>
                  <a:pt x="1650" y="135890"/>
                </a:lnTo>
                <a:lnTo>
                  <a:pt x="0" y="132715"/>
                </a:lnTo>
                <a:close/>
              </a:path>
              <a:path w="260984" h="391795">
                <a:moveTo>
                  <a:pt x="260603" y="132715"/>
                </a:moveTo>
                <a:lnTo>
                  <a:pt x="233683" y="160506"/>
                </a:lnTo>
                <a:lnTo>
                  <a:pt x="181292" y="181324"/>
                </a:lnTo>
                <a:lnTo>
                  <a:pt x="130301" y="186690"/>
                </a:lnTo>
                <a:lnTo>
                  <a:pt x="238583" y="186690"/>
                </a:lnTo>
                <a:lnTo>
                  <a:pt x="250370" y="177349"/>
                </a:lnTo>
                <a:lnTo>
                  <a:pt x="260603" y="150241"/>
                </a:lnTo>
                <a:lnTo>
                  <a:pt x="260603" y="132715"/>
                </a:lnTo>
                <a:close/>
              </a:path>
              <a:path w="260984" h="391795">
                <a:moveTo>
                  <a:pt x="126" y="81661"/>
                </a:moveTo>
                <a:lnTo>
                  <a:pt x="126" y="107188"/>
                </a:lnTo>
                <a:lnTo>
                  <a:pt x="10360" y="134316"/>
                </a:lnTo>
                <a:lnTo>
                  <a:pt x="38274" y="156479"/>
                </a:lnTo>
                <a:lnTo>
                  <a:pt x="79690" y="171428"/>
                </a:lnTo>
                <a:lnTo>
                  <a:pt x="130428" y="176911"/>
                </a:lnTo>
                <a:lnTo>
                  <a:pt x="181197" y="171428"/>
                </a:lnTo>
                <a:lnTo>
                  <a:pt x="222519" y="156527"/>
                </a:lnTo>
                <a:lnTo>
                  <a:pt x="244325" y="139192"/>
                </a:lnTo>
                <a:lnTo>
                  <a:pt x="130428" y="139192"/>
                </a:lnTo>
                <a:lnTo>
                  <a:pt x="104522" y="137852"/>
                </a:lnTo>
                <a:lnTo>
                  <a:pt x="57330" y="127458"/>
                </a:lnTo>
                <a:lnTo>
                  <a:pt x="13716" y="101663"/>
                </a:lnTo>
                <a:lnTo>
                  <a:pt x="5635" y="91971"/>
                </a:lnTo>
                <a:lnTo>
                  <a:pt x="126" y="81661"/>
                </a:lnTo>
                <a:close/>
              </a:path>
              <a:path w="260984" h="391795">
                <a:moveTo>
                  <a:pt x="260603" y="81661"/>
                </a:moveTo>
                <a:lnTo>
                  <a:pt x="223520" y="118618"/>
                </a:lnTo>
                <a:lnTo>
                  <a:pt x="180784" y="133905"/>
                </a:lnTo>
                <a:lnTo>
                  <a:pt x="130428" y="139192"/>
                </a:lnTo>
                <a:lnTo>
                  <a:pt x="244325" y="139192"/>
                </a:lnTo>
                <a:lnTo>
                  <a:pt x="250390" y="134369"/>
                </a:lnTo>
                <a:lnTo>
                  <a:pt x="260603" y="107188"/>
                </a:lnTo>
                <a:lnTo>
                  <a:pt x="260603" y="81661"/>
                </a:lnTo>
                <a:close/>
              </a:path>
              <a:path w="260984" h="391795">
                <a:moveTo>
                  <a:pt x="130301" y="0"/>
                </a:moveTo>
                <a:lnTo>
                  <a:pt x="80962" y="5191"/>
                </a:lnTo>
                <a:lnTo>
                  <a:pt x="39243" y="20193"/>
                </a:lnTo>
                <a:lnTo>
                  <a:pt x="5703" y="52714"/>
                </a:lnTo>
                <a:lnTo>
                  <a:pt x="3301" y="64770"/>
                </a:lnTo>
                <a:lnTo>
                  <a:pt x="5703" y="76827"/>
                </a:lnTo>
                <a:lnTo>
                  <a:pt x="39243" y="109474"/>
                </a:lnTo>
                <a:lnTo>
                  <a:pt x="80962" y="124364"/>
                </a:lnTo>
                <a:lnTo>
                  <a:pt x="130301" y="129540"/>
                </a:lnTo>
                <a:lnTo>
                  <a:pt x="155638" y="128226"/>
                </a:lnTo>
                <a:lnTo>
                  <a:pt x="201739" y="118074"/>
                </a:lnTo>
                <a:lnTo>
                  <a:pt x="236620" y="99560"/>
                </a:lnTo>
                <a:lnTo>
                  <a:pt x="257301" y="64770"/>
                </a:lnTo>
                <a:lnTo>
                  <a:pt x="254900" y="52714"/>
                </a:lnTo>
                <a:lnTo>
                  <a:pt x="221361" y="20193"/>
                </a:lnTo>
                <a:lnTo>
                  <a:pt x="179641" y="5238"/>
                </a:lnTo>
                <a:lnTo>
                  <a:pt x="130301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8685" y="3869563"/>
            <a:ext cx="977265" cy="78105"/>
          </a:xfrm>
          <a:custGeom>
            <a:avLst/>
            <a:gdLst/>
            <a:ahLst/>
            <a:cxnLst/>
            <a:rect l="l" t="t" r="r" b="b"/>
            <a:pathLst>
              <a:path w="977264" h="78104">
                <a:moveTo>
                  <a:pt x="951145" y="25907"/>
                </a:moveTo>
                <a:lnTo>
                  <a:pt x="912113" y="25907"/>
                </a:lnTo>
                <a:lnTo>
                  <a:pt x="912113" y="51816"/>
                </a:lnTo>
                <a:lnTo>
                  <a:pt x="899160" y="51835"/>
                </a:lnTo>
                <a:lnTo>
                  <a:pt x="899160" y="77724"/>
                </a:lnTo>
                <a:lnTo>
                  <a:pt x="976884" y="38735"/>
                </a:lnTo>
                <a:lnTo>
                  <a:pt x="951145" y="25907"/>
                </a:lnTo>
                <a:close/>
              </a:path>
              <a:path w="977264" h="78104">
                <a:moveTo>
                  <a:pt x="899160" y="25927"/>
                </a:moveTo>
                <a:lnTo>
                  <a:pt x="0" y="27305"/>
                </a:lnTo>
                <a:lnTo>
                  <a:pt x="0" y="53212"/>
                </a:lnTo>
                <a:lnTo>
                  <a:pt x="899160" y="51835"/>
                </a:lnTo>
                <a:lnTo>
                  <a:pt x="899160" y="25927"/>
                </a:lnTo>
                <a:close/>
              </a:path>
              <a:path w="977264" h="78104">
                <a:moveTo>
                  <a:pt x="912113" y="25907"/>
                </a:moveTo>
                <a:lnTo>
                  <a:pt x="899160" y="25927"/>
                </a:lnTo>
                <a:lnTo>
                  <a:pt x="899160" y="51835"/>
                </a:lnTo>
                <a:lnTo>
                  <a:pt x="912113" y="51816"/>
                </a:lnTo>
                <a:lnTo>
                  <a:pt x="912113" y="25907"/>
                </a:lnTo>
                <a:close/>
              </a:path>
              <a:path w="977264" h="78104">
                <a:moveTo>
                  <a:pt x="899160" y="0"/>
                </a:moveTo>
                <a:lnTo>
                  <a:pt x="899160" y="25927"/>
                </a:lnTo>
                <a:lnTo>
                  <a:pt x="951145" y="25907"/>
                </a:lnTo>
                <a:lnTo>
                  <a:pt x="89916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8685" y="5562727"/>
            <a:ext cx="928369" cy="78105"/>
          </a:xfrm>
          <a:custGeom>
            <a:avLst/>
            <a:gdLst/>
            <a:ahLst/>
            <a:cxnLst/>
            <a:rect l="l" t="t" r="r" b="b"/>
            <a:pathLst>
              <a:path w="928370" h="78104">
                <a:moveTo>
                  <a:pt x="902284" y="25882"/>
                </a:moveTo>
                <a:lnTo>
                  <a:pt x="863346" y="25882"/>
                </a:lnTo>
                <a:lnTo>
                  <a:pt x="863346" y="51790"/>
                </a:lnTo>
                <a:lnTo>
                  <a:pt x="850349" y="51812"/>
                </a:lnTo>
                <a:lnTo>
                  <a:pt x="850391" y="77724"/>
                </a:lnTo>
                <a:lnTo>
                  <a:pt x="928115" y="38735"/>
                </a:lnTo>
                <a:lnTo>
                  <a:pt x="902284" y="25882"/>
                </a:lnTo>
                <a:close/>
              </a:path>
              <a:path w="928370" h="78104">
                <a:moveTo>
                  <a:pt x="850307" y="25904"/>
                </a:moveTo>
                <a:lnTo>
                  <a:pt x="0" y="27305"/>
                </a:lnTo>
                <a:lnTo>
                  <a:pt x="0" y="53213"/>
                </a:lnTo>
                <a:lnTo>
                  <a:pt x="850349" y="51812"/>
                </a:lnTo>
                <a:lnTo>
                  <a:pt x="850307" y="25904"/>
                </a:lnTo>
                <a:close/>
              </a:path>
              <a:path w="928370" h="78104">
                <a:moveTo>
                  <a:pt x="863346" y="25882"/>
                </a:moveTo>
                <a:lnTo>
                  <a:pt x="850307" y="25904"/>
                </a:lnTo>
                <a:lnTo>
                  <a:pt x="850349" y="51812"/>
                </a:lnTo>
                <a:lnTo>
                  <a:pt x="863346" y="51790"/>
                </a:lnTo>
                <a:lnTo>
                  <a:pt x="863346" y="25882"/>
                </a:lnTo>
                <a:close/>
              </a:path>
              <a:path w="928370" h="78104">
                <a:moveTo>
                  <a:pt x="850264" y="0"/>
                </a:moveTo>
                <a:lnTo>
                  <a:pt x="850307" y="25904"/>
                </a:lnTo>
                <a:lnTo>
                  <a:pt x="902284" y="25882"/>
                </a:lnTo>
                <a:lnTo>
                  <a:pt x="85026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1" name="object 81"/>
          <p:cNvGraphicFramePr>
            <a:graphicFrameLocks noGrp="1"/>
          </p:cNvGraphicFramePr>
          <p:nvPr/>
        </p:nvGraphicFramePr>
        <p:xfrm>
          <a:off x="6676643" y="4075176"/>
          <a:ext cx="876933" cy="95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599">
                <a:tc gridSpan="3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电子钱包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22225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34518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微信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4508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D75B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 gridSpan="2"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支付宝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4064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2D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123">
                <a:tc gridSpan="4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银行聚合支付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4699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2D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" name="object 82"/>
          <p:cNvSpPr txBox="1"/>
          <p:nvPr/>
        </p:nvSpPr>
        <p:spPr>
          <a:xfrm>
            <a:off x="6676643" y="5495544"/>
            <a:ext cx="320040" cy="20574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2222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75"/>
              </a:spcBef>
            </a:pPr>
            <a:r>
              <a:rPr sz="1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微信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676643" y="5747003"/>
            <a:ext cx="524510" cy="20574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2222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75"/>
              </a:spcBef>
            </a:pPr>
            <a:r>
              <a:rPr sz="1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支付宝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676643" y="5244084"/>
            <a:ext cx="660400" cy="205740"/>
          </a:xfrm>
          <a:prstGeom prst="rect">
            <a:avLst/>
          </a:prstGeom>
          <a:solidFill>
            <a:srgbClr val="345181"/>
          </a:solidFill>
        </p:spPr>
        <p:txBody>
          <a:bodyPr vert="horz" wrap="square" lIns="0" tIns="2286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电子钱包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676643" y="5998464"/>
            <a:ext cx="320040" cy="20447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2222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75"/>
              </a:spcBef>
            </a:pPr>
            <a:r>
              <a:rPr sz="1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刷卡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676643" y="6259067"/>
            <a:ext cx="660400" cy="20447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2222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75"/>
              </a:spcBef>
            </a:pPr>
            <a:r>
              <a:rPr sz="1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现金</a:t>
            </a:r>
            <a:r>
              <a:rPr sz="1000" b="1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1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支票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475351" y="5641581"/>
            <a:ext cx="996315" cy="617855"/>
          </a:xfrm>
          <a:custGeom>
            <a:avLst/>
            <a:gdLst/>
            <a:ahLst/>
            <a:cxnLst/>
            <a:rect l="l" t="t" r="r" b="b"/>
            <a:pathLst>
              <a:path w="996314" h="617854">
                <a:moveTo>
                  <a:pt x="924262" y="588600"/>
                </a:moveTo>
                <a:lnTo>
                  <a:pt x="910971" y="610247"/>
                </a:lnTo>
                <a:lnTo>
                  <a:pt x="995807" y="617626"/>
                </a:lnTo>
                <a:lnTo>
                  <a:pt x="981897" y="595249"/>
                </a:lnTo>
                <a:lnTo>
                  <a:pt x="935101" y="595249"/>
                </a:lnTo>
                <a:lnTo>
                  <a:pt x="924262" y="588600"/>
                </a:lnTo>
                <a:close/>
              </a:path>
              <a:path w="996314" h="617854">
                <a:moveTo>
                  <a:pt x="937534" y="566985"/>
                </a:moveTo>
                <a:lnTo>
                  <a:pt x="924262" y="588600"/>
                </a:lnTo>
                <a:lnTo>
                  <a:pt x="935101" y="595249"/>
                </a:lnTo>
                <a:lnTo>
                  <a:pt x="948309" y="573595"/>
                </a:lnTo>
                <a:lnTo>
                  <a:pt x="937534" y="566985"/>
                </a:lnTo>
                <a:close/>
              </a:path>
              <a:path w="996314" h="617854">
                <a:moveTo>
                  <a:pt x="950849" y="545299"/>
                </a:moveTo>
                <a:lnTo>
                  <a:pt x="937534" y="566985"/>
                </a:lnTo>
                <a:lnTo>
                  <a:pt x="948309" y="573595"/>
                </a:lnTo>
                <a:lnTo>
                  <a:pt x="935101" y="595249"/>
                </a:lnTo>
                <a:lnTo>
                  <a:pt x="981897" y="595249"/>
                </a:lnTo>
                <a:lnTo>
                  <a:pt x="950849" y="545299"/>
                </a:lnTo>
                <a:close/>
              </a:path>
              <a:path w="996314" h="617854">
                <a:moveTo>
                  <a:pt x="13335" y="0"/>
                </a:moveTo>
                <a:lnTo>
                  <a:pt x="0" y="21653"/>
                </a:lnTo>
                <a:lnTo>
                  <a:pt x="924262" y="588600"/>
                </a:lnTo>
                <a:lnTo>
                  <a:pt x="937534" y="566985"/>
                </a:lnTo>
                <a:lnTo>
                  <a:pt x="1333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83680" y="3439667"/>
            <a:ext cx="705602" cy="265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6643243" y="3805250"/>
            <a:ext cx="8274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微软雅黑" panose="020B0503020204020204" charset="-122"/>
                <a:cs typeface="微软雅黑" panose="020B0503020204020204" charset="-122"/>
              </a:rPr>
              <a:t>企业</a:t>
            </a:r>
            <a:r>
              <a:rPr sz="1000" b="1" spc="-5" dirty="0">
                <a:latin typeface="微软雅黑" panose="020B0503020204020204" charset="-122"/>
                <a:cs typeface="微软雅黑" panose="020B0503020204020204" charset="-122"/>
              </a:rPr>
              <a:t>PC</a:t>
            </a:r>
            <a:r>
              <a:rPr sz="1000" b="1" spc="-10" dirty="0">
                <a:latin typeface="微软雅黑" panose="020B0503020204020204" charset="-122"/>
                <a:cs typeface="微软雅黑" panose="020B0503020204020204" charset="-122"/>
              </a:rPr>
              <a:t>网银盾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598664" y="3535679"/>
            <a:ext cx="143510" cy="2737485"/>
          </a:xfrm>
          <a:custGeom>
            <a:avLst/>
            <a:gdLst/>
            <a:ahLst/>
            <a:cxnLst/>
            <a:rect l="l" t="t" r="r" b="b"/>
            <a:pathLst>
              <a:path w="143509" h="2737485">
                <a:moveTo>
                  <a:pt x="0" y="0"/>
                </a:moveTo>
                <a:lnTo>
                  <a:pt x="55762" y="936"/>
                </a:lnTo>
                <a:lnTo>
                  <a:pt x="101298" y="3492"/>
                </a:lnTo>
                <a:lnTo>
                  <a:pt x="131998" y="7286"/>
                </a:lnTo>
                <a:lnTo>
                  <a:pt x="143255" y="11937"/>
                </a:lnTo>
                <a:lnTo>
                  <a:pt x="143255" y="2725166"/>
                </a:lnTo>
                <a:lnTo>
                  <a:pt x="131998" y="2729812"/>
                </a:lnTo>
                <a:lnTo>
                  <a:pt x="101298" y="2733606"/>
                </a:lnTo>
                <a:lnTo>
                  <a:pt x="55762" y="2736165"/>
                </a:lnTo>
                <a:lnTo>
                  <a:pt x="0" y="2737104"/>
                </a:lnTo>
              </a:path>
            </a:pathLst>
          </a:custGeom>
          <a:ln w="12192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42555" y="4840859"/>
            <a:ext cx="172339" cy="77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90931" y="759078"/>
            <a:ext cx="894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依托园区场景，打通支付全平台，关联电子钱包，优化企业福利模式，提升园区服务质量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7850"/>
            <a:ext cx="5352415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5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物业缴费与账单管理</a:t>
            </a:r>
          </a:p>
        </p:txBody>
      </p:sp>
      <p:sp>
        <p:nvSpPr>
          <p:cNvPr id="3" name="object 3"/>
          <p:cNvSpPr/>
          <p:nvPr/>
        </p:nvSpPr>
        <p:spPr>
          <a:xfrm>
            <a:off x="13716" y="1350263"/>
            <a:ext cx="12178284" cy="55077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96311" y="3439667"/>
            <a:ext cx="1310639" cy="2767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32519" y="3435096"/>
            <a:ext cx="1313687" cy="2772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19275" y="1726565"/>
            <a:ext cx="8552815" cy="47548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892" y="790575"/>
            <a:ext cx="596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后台收入、订单、代缴等一清二楚，用户轻松缴纳各种费用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052146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flipH="1">
            <a:off x="0" y="5646420"/>
            <a:ext cx="600075" cy="1222375"/>
            <a:chOff x="18260" y="8876"/>
            <a:chExt cx="945" cy="1925"/>
          </a:xfrm>
        </p:grpSpPr>
        <p:sp>
          <p:nvSpPr>
            <p:cNvPr id="3" name="矩形 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noFill/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10087100" y="2854192"/>
            <a:ext cx="869950" cy="746935"/>
          </a:xfrm>
          <a:prstGeom prst="rect">
            <a:avLst/>
          </a:prstGeom>
        </p:spPr>
      </p:pic>
      <p:sp>
        <p:nvSpPr>
          <p:cNvPr id="7" name="object 8"/>
          <p:cNvSpPr/>
          <p:nvPr/>
        </p:nvSpPr>
        <p:spPr>
          <a:xfrm>
            <a:off x="6581140" y="2696845"/>
            <a:ext cx="3241040" cy="823595"/>
          </a:xfrm>
          <a:custGeom>
            <a:avLst/>
            <a:gdLst/>
            <a:ahLst/>
            <a:cxnLst/>
            <a:rect l="l" t="t" r="r" b="b"/>
            <a:pathLst>
              <a:path w="1391920" h="353695">
                <a:moveTo>
                  <a:pt x="0" y="353568"/>
                </a:moveTo>
                <a:lnTo>
                  <a:pt x="1391412" y="353568"/>
                </a:lnTo>
                <a:lnTo>
                  <a:pt x="1391412" y="0"/>
                </a:lnTo>
                <a:lnTo>
                  <a:pt x="0" y="0"/>
                </a:lnTo>
                <a:lnTo>
                  <a:pt x="0" y="353568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6881495" y="2794635"/>
            <a:ext cx="264096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物联网平台</a:t>
            </a:r>
          </a:p>
        </p:txBody>
      </p:sp>
      <p:sp>
        <p:nvSpPr>
          <p:cNvPr id="5" name="object 6"/>
          <p:cNvSpPr/>
          <p:nvPr/>
        </p:nvSpPr>
        <p:spPr>
          <a:xfrm>
            <a:off x="457200" y="605790"/>
            <a:ext cx="5492750" cy="56438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4867" y="1580007"/>
            <a:ext cx="7552649" cy="3743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2392680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物联网平台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4058" y="642193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31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08235" y="5148071"/>
            <a:ext cx="1416050" cy="184785"/>
          </a:xfrm>
          <a:custGeom>
            <a:avLst/>
            <a:gdLst/>
            <a:ahLst/>
            <a:cxnLst/>
            <a:rect l="l" t="t" r="r" b="b"/>
            <a:pathLst>
              <a:path w="1416050" h="184785">
                <a:moveTo>
                  <a:pt x="0" y="184403"/>
                </a:moveTo>
                <a:lnTo>
                  <a:pt x="1415796" y="184403"/>
                </a:lnTo>
                <a:lnTo>
                  <a:pt x="1415796" y="0"/>
                </a:lnTo>
                <a:lnTo>
                  <a:pt x="0" y="0"/>
                </a:lnTo>
                <a:lnTo>
                  <a:pt x="0" y="184403"/>
                </a:lnTo>
                <a:close/>
              </a:path>
            </a:pathLst>
          </a:custGeom>
          <a:solidFill>
            <a:srgbClr val="F6F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4367" y="1891283"/>
            <a:ext cx="2255520" cy="186055"/>
          </a:xfrm>
          <a:custGeom>
            <a:avLst/>
            <a:gdLst/>
            <a:ahLst/>
            <a:cxnLst/>
            <a:rect l="l" t="t" r="r" b="b"/>
            <a:pathLst>
              <a:path w="2255520" h="186055">
                <a:moveTo>
                  <a:pt x="0" y="185927"/>
                </a:moveTo>
                <a:lnTo>
                  <a:pt x="2255520" y="185927"/>
                </a:lnTo>
                <a:lnTo>
                  <a:pt x="2255520" y="0"/>
                </a:lnTo>
                <a:lnTo>
                  <a:pt x="0" y="0"/>
                </a:lnTo>
                <a:lnTo>
                  <a:pt x="0" y="185927"/>
                </a:lnTo>
                <a:close/>
              </a:path>
            </a:pathLst>
          </a:custGeom>
          <a:solidFill>
            <a:srgbClr val="F6F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37647" y="4192511"/>
            <a:ext cx="1007275" cy="12587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29671" y="4384547"/>
            <a:ext cx="637031" cy="888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71381" y="4728209"/>
            <a:ext cx="1323975" cy="201930"/>
          </a:xfrm>
          <a:custGeom>
            <a:avLst/>
            <a:gdLst/>
            <a:ahLst/>
            <a:cxnLst/>
            <a:rect l="l" t="t" r="r" b="b"/>
            <a:pathLst>
              <a:path w="1323975" h="201929">
                <a:moveTo>
                  <a:pt x="0" y="0"/>
                </a:moveTo>
                <a:lnTo>
                  <a:pt x="662304" y="0"/>
                </a:lnTo>
                <a:lnTo>
                  <a:pt x="662304" y="201675"/>
                </a:lnTo>
                <a:lnTo>
                  <a:pt x="1323975" y="201675"/>
                </a:lnTo>
              </a:path>
            </a:pathLst>
          </a:custGeom>
          <a:ln w="53340">
            <a:solidFill>
              <a:srgbClr val="B6D9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01631" y="4546472"/>
            <a:ext cx="5835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微软雅黑" panose="020B0503020204020204" charset="-122"/>
                <a:cs typeface="微软雅黑" panose="020B0503020204020204" charset="-122"/>
              </a:rPr>
              <a:t>网关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62971" y="4796028"/>
            <a:ext cx="108585" cy="259079"/>
          </a:xfrm>
          <a:custGeom>
            <a:avLst/>
            <a:gdLst/>
            <a:ahLst/>
            <a:cxnLst/>
            <a:rect l="l" t="t" r="r" b="b"/>
            <a:pathLst>
              <a:path w="108584" h="259079">
                <a:moveTo>
                  <a:pt x="54101" y="0"/>
                </a:moveTo>
                <a:lnTo>
                  <a:pt x="33057" y="10185"/>
                </a:lnTo>
                <a:lnTo>
                  <a:pt x="15859" y="37957"/>
                </a:lnTo>
                <a:lnTo>
                  <a:pt x="4256" y="79134"/>
                </a:lnTo>
                <a:lnTo>
                  <a:pt x="0" y="129540"/>
                </a:lnTo>
                <a:lnTo>
                  <a:pt x="4256" y="179945"/>
                </a:lnTo>
                <a:lnTo>
                  <a:pt x="15859" y="221122"/>
                </a:lnTo>
                <a:lnTo>
                  <a:pt x="33057" y="248894"/>
                </a:lnTo>
                <a:lnTo>
                  <a:pt x="54101" y="259080"/>
                </a:lnTo>
                <a:lnTo>
                  <a:pt x="75146" y="248894"/>
                </a:lnTo>
                <a:lnTo>
                  <a:pt x="92344" y="221122"/>
                </a:lnTo>
                <a:lnTo>
                  <a:pt x="103947" y="179945"/>
                </a:lnTo>
                <a:lnTo>
                  <a:pt x="108203" y="129540"/>
                </a:lnTo>
                <a:lnTo>
                  <a:pt x="103947" y="79134"/>
                </a:lnTo>
                <a:lnTo>
                  <a:pt x="92344" y="37957"/>
                </a:lnTo>
                <a:lnTo>
                  <a:pt x="75146" y="10185"/>
                </a:lnTo>
                <a:lnTo>
                  <a:pt x="54101" y="0"/>
                </a:lnTo>
                <a:close/>
              </a:path>
            </a:pathLst>
          </a:custGeom>
          <a:solidFill>
            <a:srgbClr val="B6D9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31592" y="5905500"/>
            <a:ext cx="426719" cy="249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65576" y="5861303"/>
            <a:ext cx="342900" cy="341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336" y="5807964"/>
            <a:ext cx="379476" cy="379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36858" y="5860424"/>
            <a:ext cx="312498" cy="274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94349" y="5795381"/>
            <a:ext cx="222369" cy="404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05915" y="5799979"/>
            <a:ext cx="327727" cy="402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68582" y="5828451"/>
            <a:ext cx="283021" cy="3601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58866" y="5873810"/>
            <a:ext cx="299519" cy="2661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9883" y="5838931"/>
            <a:ext cx="268833" cy="3127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35405" y="5814186"/>
            <a:ext cx="411005" cy="37161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40652" y="5853684"/>
            <a:ext cx="422148" cy="2880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73216" y="5806521"/>
            <a:ext cx="296359" cy="3808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43940" y="6259947"/>
          <a:ext cx="7501890" cy="332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6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78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66074">
                <a:tc>
                  <a:txBody>
                    <a:bodyPr/>
                    <a:lstStyle/>
                    <a:p>
                      <a:pPr marL="31750">
                        <a:lnSpc>
                          <a:spcPts val="1155"/>
                        </a:lnSpc>
                        <a:spcBef>
                          <a:spcPts val="50"/>
                        </a:spcBef>
                      </a:pPr>
                      <a:r>
                        <a:rPr sz="1000" spc="4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水表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1155"/>
                        </a:lnSpc>
                        <a:spcBef>
                          <a:spcPts val="50"/>
                        </a:spcBef>
                      </a:pPr>
                      <a:r>
                        <a:rPr sz="1000" spc="9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路灯检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sz="1000" spc="9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灯光控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1155"/>
                        </a:lnSpc>
                        <a:spcBef>
                          <a:spcPts val="50"/>
                        </a:spcBef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烟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ts val="1155"/>
                        </a:lnSpc>
                        <a:spcBef>
                          <a:spcPts val="50"/>
                        </a:spcBef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配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1155"/>
                        </a:lnSpc>
                        <a:spcBef>
                          <a:spcPts val="50"/>
                        </a:spcBef>
                      </a:pPr>
                      <a:r>
                        <a:rPr sz="1000" spc="9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停车地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sz="1000" spc="9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停车场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055"/>
                        </a:lnSpc>
                        <a:spcBef>
                          <a:spcPts val="155"/>
                        </a:spcBef>
                      </a:pPr>
                      <a:r>
                        <a:rPr sz="1000" spc="9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监控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9685" marB="0"/>
                </a:tc>
                <a:tc>
                  <a:txBody>
                    <a:bodyPr/>
                    <a:lstStyle/>
                    <a:p>
                      <a:pPr marR="210820" algn="r">
                        <a:lnSpc>
                          <a:spcPts val="1055"/>
                        </a:lnSpc>
                        <a:spcBef>
                          <a:spcPts val="155"/>
                        </a:spcBef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闸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9685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055"/>
                        </a:lnSpc>
                        <a:spcBef>
                          <a:spcPts val="155"/>
                        </a:spcBef>
                      </a:pPr>
                      <a:r>
                        <a:rPr sz="1000" spc="9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一卡通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9685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ts val="1055"/>
                        </a:lnSpc>
                        <a:spcBef>
                          <a:spcPts val="155"/>
                        </a:spcBef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门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9685" marB="0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ts val="1055"/>
                        </a:lnSpc>
                        <a:spcBef>
                          <a:spcPts val="155"/>
                        </a:spcBef>
                      </a:pPr>
                      <a:r>
                        <a:rPr sz="1000" spc="9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消防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968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1145"/>
                        </a:lnSpc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测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150"/>
                        </a:lnSpc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制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1145"/>
                        </a:lnSpc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感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ts val="1145"/>
                        </a:lnSpc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电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1145"/>
                        </a:lnSpc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磁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0820" algn="r">
                        <a:lnSpc>
                          <a:spcPts val="1160"/>
                        </a:lnSpc>
                        <a:spcBef>
                          <a:spcPts val="45"/>
                        </a:spcBef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机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ts val="1160"/>
                        </a:lnSpc>
                        <a:spcBef>
                          <a:spcPts val="45"/>
                        </a:spcBef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禁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685800" y="1249680"/>
            <a:ext cx="1958339" cy="10988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75673" y="3720084"/>
            <a:ext cx="1061940" cy="6644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02535" y="4614671"/>
            <a:ext cx="1712976" cy="9052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1604" y="3720084"/>
            <a:ext cx="804671" cy="6736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26792" y="2503932"/>
            <a:ext cx="748283" cy="9936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38300" y="2519172"/>
            <a:ext cx="725424" cy="9631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9036" y="2503932"/>
            <a:ext cx="822959" cy="9936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1604" y="4591811"/>
            <a:ext cx="1136904" cy="9281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75482" y="2088642"/>
            <a:ext cx="2087880" cy="324485"/>
          </a:xfrm>
          <a:custGeom>
            <a:avLst/>
            <a:gdLst/>
            <a:ahLst/>
            <a:cxnLst/>
            <a:rect l="l" t="t" r="r" b="b"/>
            <a:pathLst>
              <a:path w="2087879" h="324485">
                <a:moveTo>
                  <a:pt x="2087879" y="0"/>
                </a:moveTo>
                <a:lnTo>
                  <a:pt x="1044193" y="0"/>
                </a:lnTo>
                <a:lnTo>
                  <a:pt x="1044193" y="324231"/>
                </a:lnTo>
                <a:lnTo>
                  <a:pt x="0" y="324231"/>
                </a:lnTo>
              </a:path>
            </a:pathLst>
          </a:custGeom>
          <a:ln w="53340">
            <a:solidFill>
              <a:srgbClr val="B6D9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297428" y="1964562"/>
            <a:ext cx="1141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微软雅黑" panose="020B0503020204020204" charset="-122"/>
                <a:cs typeface="微软雅黑" panose="020B0503020204020204" charset="-122"/>
              </a:rPr>
              <a:t>应用设备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74720" y="2272283"/>
            <a:ext cx="108585" cy="259079"/>
          </a:xfrm>
          <a:custGeom>
            <a:avLst/>
            <a:gdLst/>
            <a:ahLst/>
            <a:cxnLst/>
            <a:rect l="l" t="t" r="r" b="b"/>
            <a:pathLst>
              <a:path w="108585" h="259080">
                <a:moveTo>
                  <a:pt x="54101" y="0"/>
                </a:moveTo>
                <a:lnTo>
                  <a:pt x="33057" y="10185"/>
                </a:lnTo>
                <a:lnTo>
                  <a:pt x="15859" y="37957"/>
                </a:lnTo>
                <a:lnTo>
                  <a:pt x="4256" y="79134"/>
                </a:lnTo>
                <a:lnTo>
                  <a:pt x="0" y="129539"/>
                </a:lnTo>
                <a:lnTo>
                  <a:pt x="4256" y="179945"/>
                </a:lnTo>
                <a:lnTo>
                  <a:pt x="15859" y="221122"/>
                </a:lnTo>
                <a:lnTo>
                  <a:pt x="33057" y="248894"/>
                </a:lnTo>
                <a:lnTo>
                  <a:pt x="54101" y="259079"/>
                </a:lnTo>
                <a:lnTo>
                  <a:pt x="75146" y="248894"/>
                </a:lnTo>
                <a:lnTo>
                  <a:pt x="92344" y="221122"/>
                </a:lnTo>
                <a:lnTo>
                  <a:pt x="103947" y="179945"/>
                </a:lnTo>
                <a:lnTo>
                  <a:pt x="108203" y="129539"/>
                </a:lnTo>
                <a:lnTo>
                  <a:pt x="103947" y="79134"/>
                </a:lnTo>
                <a:lnTo>
                  <a:pt x="92344" y="37957"/>
                </a:lnTo>
                <a:lnTo>
                  <a:pt x="75146" y="10185"/>
                </a:lnTo>
                <a:lnTo>
                  <a:pt x="54101" y="0"/>
                </a:lnTo>
                <a:close/>
              </a:path>
            </a:pathLst>
          </a:custGeom>
          <a:solidFill>
            <a:srgbClr val="B6D9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520" y="727964"/>
            <a:ext cx="345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布局全场景，提供一站式集成服务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38" name="图片 37" descr="志先科技logo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33940" y="72390"/>
            <a:ext cx="2081530" cy="544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2"/>
            </p:custDataLst>
          </p:nvPr>
        </p:nvSpPr>
        <p:spPr>
          <a:xfrm rot="2504386">
            <a:off x="4662202" y="-1622936"/>
            <a:ext cx="1015162" cy="10125254"/>
          </a:xfrm>
          <a:custGeom>
            <a:avLst/>
            <a:gdLst>
              <a:gd name="connsiteX0" fmla="*/ 0 w 1015162"/>
              <a:gd name="connsiteY0" fmla="*/ 905741 h 10125254"/>
              <a:gd name="connsiteX1" fmla="*/ 1015162 w 1015162"/>
              <a:gd name="connsiteY1" fmla="*/ 0 h 10125254"/>
              <a:gd name="connsiteX2" fmla="*/ 1015162 w 1015162"/>
              <a:gd name="connsiteY2" fmla="*/ 9219513 h 10125254"/>
              <a:gd name="connsiteX3" fmla="*/ 0 w 1015162"/>
              <a:gd name="connsiteY3" fmla="*/ 10125254 h 1012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10125254">
                <a:moveTo>
                  <a:pt x="0" y="905741"/>
                </a:moveTo>
                <a:lnTo>
                  <a:pt x="1015162" y="0"/>
                </a:lnTo>
                <a:lnTo>
                  <a:pt x="1015162" y="9219513"/>
                </a:lnTo>
                <a:lnTo>
                  <a:pt x="0" y="1012525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2504386">
            <a:off x="7576845" y="3986172"/>
            <a:ext cx="1015162" cy="3676318"/>
          </a:xfrm>
          <a:custGeom>
            <a:avLst/>
            <a:gdLst>
              <a:gd name="connsiteX0" fmla="*/ 0 w 1015162"/>
              <a:gd name="connsiteY0" fmla="*/ 905741 h 3676318"/>
              <a:gd name="connsiteX1" fmla="*/ 1015162 w 1015162"/>
              <a:gd name="connsiteY1" fmla="*/ 0 h 3676318"/>
              <a:gd name="connsiteX2" fmla="*/ 1015162 w 1015162"/>
              <a:gd name="connsiteY2" fmla="*/ 2770577 h 3676318"/>
              <a:gd name="connsiteX3" fmla="*/ 0 w 1015162"/>
              <a:gd name="connsiteY3" fmla="*/ 3676318 h 367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3676318">
                <a:moveTo>
                  <a:pt x="0" y="905741"/>
                </a:moveTo>
                <a:lnTo>
                  <a:pt x="1015162" y="0"/>
                </a:lnTo>
                <a:lnTo>
                  <a:pt x="1015162" y="2770577"/>
                </a:lnTo>
                <a:lnTo>
                  <a:pt x="0" y="36763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任意多边形: 形状 3"/>
          <p:cNvSpPr/>
          <p:nvPr>
            <p:custDataLst>
              <p:tags r:id="rId4"/>
            </p:custDataLst>
          </p:nvPr>
        </p:nvSpPr>
        <p:spPr>
          <a:xfrm rot="2504386">
            <a:off x="10287164" y="1742575"/>
            <a:ext cx="350906" cy="5588601"/>
          </a:xfrm>
          <a:custGeom>
            <a:avLst/>
            <a:gdLst>
              <a:gd name="connsiteX0" fmla="*/ 0 w 350906"/>
              <a:gd name="connsiteY0" fmla="*/ 0 h 5588601"/>
              <a:gd name="connsiteX1" fmla="*/ 350906 w 350906"/>
              <a:gd name="connsiteY1" fmla="*/ 393298 h 5588601"/>
              <a:gd name="connsiteX2" fmla="*/ 350906 w 350906"/>
              <a:gd name="connsiteY2" fmla="*/ 5275518 h 5588601"/>
              <a:gd name="connsiteX3" fmla="*/ 0 w 350906"/>
              <a:gd name="connsiteY3" fmla="*/ 5588601 h 558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6" h="5588601">
                <a:moveTo>
                  <a:pt x="0" y="0"/>
                </a:moveTo>
                <a:lnTo>
                  <a:pt x="350906" y="393298"/>
                </a:lnTo>
                <a:lnTo>
                  <a:pt x="350906" y="5275518"/>
                </a:lnTo>
                <a:lnTo>
                  <a:pt x="0" y="55886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任意多边形: 形状 4"/>
          <p:cNvSpPr/>
          <p:nvPr>
            <p:custDataLst>
              <p:tags r:id="rId5"/>
            </p:custDataLst>
          </p:nvPr>
        </p:nvSpPr>
        <p:spPr>
          <a:xfrm rot="2504386">
            <a:off x="9550809" y="-623577"/>
            <a:ext cx="1015162" cy="2082345"/>
          </a:xfrm>
          <a:custGeom>
            <a:avLst/>
            <a:gdLst>
              <a:gd name="connsiteX0" fmla="*/ 0 w 1015162"/>
              <a:gd name="connsiteY0" fmla="*/ 905741 h 2082345"/>
              <a:gd name="connsiteX1" fmla="*/ 1015162 w 1015162"/>
              <a:gd name="connsiteY1" fmla="*/ 0 h 2082345"/>
              <a:gd name="connsiteX2" fmla="*/ 1015162 w 1015162"/>
              <a:gd name="connsiteY2" fmla="*/ 1176604 h 2082345"/>
              <a:gd name="connsiteX3" fmla="*/ 0 w 1015162"/>
              <a:gd name="connsiteY3" fmla="*/ 2082345 h 2082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2082345">
                <a:moveTo>
                  <a:pt x="0" y="905741"/>
                </a:moveTo>
                <a:lnTo>
                  <a:pt x="1015162" y="0"/>
                </a:lnTo>
                <a:lnTo>
                  <a:pt x="1015162" y="1176604"/>
                </a:lnTo>
                <a:lnTo>
                  <a:pt x="0" y="20823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-635" y="1110357"/>
            <a:ext cx="6885322" cy="4403697"/>
          </a:xfrm>
          <a:prstGeom prst="rect">
            <a:avLst/>
          </a:prstGeom>
          <a:solidFill>
            <a:schemeClr val="accent1">
              <a:lumMod val="75000"/>
              <a:alpha val="86667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2"/>
          <a:srcRect r="-533"/>
          <a:stretch>
            <a:fillRect/>
          </a:stretch>
        </p:blipFill>
        <p:spPr>
          <a:xfrm>
            <a:off x="6885323" y="1110356"/>
            <a:ext cx="5323161" cy="440369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885324" y="1110358"/>
            <a:ext cx="5306676" cy="4403697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504190" y="2042160"/>
            <a:ext cx="6586855" cy="90233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sz="4800" b="1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园区现状与发展机遇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7479665" y="2631440"/>
            <a:ext cx="3982720" cy="111061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en-US" altLang="zh-CN" sz="9600" b="1" spc="300" dirty="0">
                <a:solidFill>
                  <a:schemeClr val="bg1"/>
                </a:solidFill>
                <a:ea typeface="微软雅黑" panose="020B0503020204020204" charset="-122"/>
              </a:rPr>
              <a:t>PART 01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0885" y="3317240"/>
            <a:ext cx="5421630" cy="160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• 各方对于智慧园区的</a:t>
            </a:r>
            <a:r>
              <a:rPr sz="2400" spc="-1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理</a:t>
            </a:r>
            <a:r>
              <a:rPr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解与</a:t>
            </a:r>
            <a:r>
              <a:rPr sz="2400" spc="-1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期</a:t>
            </a:r>
            <a:r>
              <a:rPr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望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• 智慧园区的建设发展</a:t>
            </a:r>
            <a:r>
              <a:rPr sz="2400" spc="-1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趋</a:t>
            </a:r>
            <a:r>
              <a:rPr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势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Kingsoft\Desktop\图片库\城市\简单建筑\apartment-apartment-building-architecture-323705.jpgapartment-apartment-building-architecture-3237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0" y="1015200"/>
            <a:ext cx="4268172" cy="4992237"/>
          </a:xfrm>
          <a:prstGeom prst="rect">
            <a:avLst/>
          </a:prstGeom>
        </p:spPr>
      </p:pic>
      <p:sp>
        <p:nvSpPr>
          <p:cNvPr id="8" name="Rectangle 7"/>
          <p:cNvSpPr/>
          <p:nvPr>
            <p:custDataLst>
              <p:tags r:id="rId3"/>
            </p:custDataLst>
          </p:nvPr>
        </p:nvSpPr>
        <p:spPr>
          <a:xfrm>
            <a:off x="4619820" y="4219673"/>
            <a:ext cx="914400" cy="9847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rgbClr val="B47654">
              <a:shade val="50000"/>
            </a:srgbClr>
          </a:lnRef>
          <a:fillRef idx="1">
            <a:srgbClr val="B47654"/>
          </a:fillRef>
          <a:effectRef idx="0">
            <a:srgbClr val="B4765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noProof="0">
              <a:ln>
                <a:noFill/>
              </a:ln>
              <a:solidFill>
                <a:schemeClr val="accent1">
                  <a:alpha val="6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9" name="TextBox 8"/>
          <p:cNvSpPr txBox="1"/>
          <p:nvPr>
            <p:custDataLst>
              <p:tags r:id="rId4"/>
            </p:custDataLst>
          </p:nvPr>
        </p:nvSpPr>
        <p:spPr>
          <a:xfrm>
            <a:off x="9071695" y="50115"/>
            <a:ext cx="2492775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4400" b="1" u="none" strike="noStrike" kern="1200" cap="none" spc="0" normalizeH="0" noProof="0" dirty="0">
                <a:ln>
                  <a:noFill/>
                </a:ln>
                <a:solidFill>
                  <a:schemeClr val="accent1">
                    <a:alpha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”</a:t>
            </a:r>
          </a:p>
        </p:txBody>
      </p: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4777538" y="1927565"/>
            <a:ext cx="5712338" cy="6864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 fontScale="875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4000" b="1" spc="1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微软雅黑" panose="020B0503020204020204" charset="-122"/>
              </a:rPr>
              <a:t>园区互联</a:t>
            </a:r>
            <a:r>
              <a:rPr altLang="zh-CN" sz="4000" b="1" spc="1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微软雅黑" panose="020B0503020204020204" charset="-122"/>
              </a:rPr>
              <a:t>APP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4504710" y="2052616"/>
            <a:ext cx="115146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9625" y="4443730"/>
            <a:ext cx="2540000" cy="1422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•</a:t>
            </a:r>
            <a:r>
              <a:rPr 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社群社交</a:t>
            </a:r>
          </a:p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•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政务服务</a:t>
            </a:r>
          </a:p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•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资源共享预定</a:t>
            </a:r>
          </a:p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•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园区服务</a:t>
            </a:r>
            <a:endParaRPr 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052146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flipH="1">
            <a:off x="0" y="5646420"/>
            <a:ext cx="600075" cy="1222375"/>
            <a:chOff x="18260" y="8876"/>
            <a:chExt cx="945" cy="1925"/>
          </a:xfrm>
        </p:grpSpPr>
        <p:sp>
          <p:nvSpPr>
            <p:cNvPr id="3" name="矩形 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noFill/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10087100" y="2854192"/>
            <a:ext cx="869950" cy="746935"/>
          </a:xfrm>
          <a:prstGeom prst="rect">
            <a:avLst/>
          </a:prstGeom>
        </p:spPr>
      </p:pic>
      <p:sp>
        <p:nvSpPr>
          <p:cNvPr id="7" name="object 8"/>
          <p:cNvSpPr/>
          <p:nvPr/>
        </p:nvSpPr>
        <p:spPr>
          <a:xfrm>
            <a:off x="6581140" y="2696845"/>
            <a:ext cx="3241040" cy="823595"/>
          </a:xfrm>
          <a:custGeom>
            <a:avLst/>
            <a:gdLst/>
            <a:ahLst/>
            <a:cxnLst/>
            <a:rect l="l" t="t" r="r" b="b"/>
            <a:pathLst>
              <a:path w="1391920" h="353695">
                <a:moveTo>
                  <a:pt x="0" y="353568"/>
                </a:moveTo>
                <a:lnTo>
                  <a:pt x="1391412" y="353568"/>
                </a:lnTo>
                <a:lnTo>
                  <a:pt x="1391412" y="0"/>
                </a:lnTo>
                <a:lnTo>
                  <a:pt x="0" y="0"/>
                </a:lnTo>
                <a:lnTo>
                  <a:pt x="0" y="353568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7180580" y="2794635"/>
            <a:ext cx="219392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4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社群社交</a:t>
            </a:r>
          </a:p>
        </p:txBody>
      </p:sp>
      <p:sp>
        <p:nvSpPr>
          <p:cNvPr id="5" name="object 4"/>
          <p:cNvSpPr/>
          <p:nvPr/>
        </p:nvSpPr>
        <p:spPr>
          <a:xfrm>
            <a:off x="457200" y="605155"/>
            <a:ext cx="5593715" cy="5644515"/>
          </a:xfrm>
          <a:prstGeom prst="rect">
            <a:avLst/>
          </a:prstGeom>
          <a:blipFill rotWithShape="1"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3576954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社群社交</a:t>
            </a:r>
          </a:p>
        </p:txBody>
      </p:sp>
      <p:sp>
        <p:nvSpPr>
          <p:cNvPr id="4" name="object 4"/>
          <p:cNvSpPr/>
          <p:nvPr/>
        </p:nvSpPr>
        <p:spPr>
          <a:xfrm>
            <a:off x="2965288" y="2127504"/>
            <a:ext cx="1539204" cy="3033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29453" y="6152794"/>
            <a:ext cx="1043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园区公告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36078" y="2127504"/>
            <a:ext cx="1537970" cy="3032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43987" y="2662427"/>
            <a:ext cx="1009815" cy="1990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41309" y="5378907"/>
            <a:ext cx="789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俱乐部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63582" y="4830826"/>
            <a:ext cx="1043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园区论坛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3452" y="5378907"/>
            <a:ext cx="1043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园区活动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47189" y="4830826"/>
            <a:ext cx="10439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搜索 行业协会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5104" y="2662427"/>
            <a:ext cx="1008490" cy="1990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41932" y="2884932"/>
            <a:ext cx="851916" cy="1520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8929" y="3335654"/>
            <a:ext cx="419195" cy="6210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89074" y="3334130"/>
            <a:ext cx="419195" cy="6210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739" y="803275"/>
            <a:ext cx="299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聚集园区人气，丰富员工生活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8" name="object 4"/>
          <p:cNvSpPr/>
          <p:nvPr/>
        </p:nvSpPr>
        <p:spPr>
          <a:xfrm>
            <a:off x="5065395" y="1379220"/>
            <a:ext cx="2061210" cy="3999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052146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flipH="1">
            <a:off x="0" y="5646420"/>
            <a:ext cx="600075" cy="1222375"/>
            <a:chOff x="18260" y="8876"/>
            <a:chExt cx="945" cy="1925"/>
          </a:xfrm>
        </p:grpSpPr>
        <p:sp>
          <p:nvSpPr>
            <p:cNvPr id="3" name="矩形 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noFill/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10087100" y="2854192"/>
            <a:ext cx="869950" cy="746935"/>
          </a:xfrm>
          <a:prstGeom prst="rect">
            <a:avLst/>
          </a:prstGeom>
        </p:spPr>
      </p:pic>
      <p:sp>
        <p:nvSpPr>
          <p:cNvPr id="7" name="object 8"/>
          <p:cNvSpPr/>
          <p:nvPr/>
        </p:nvSpPr>
        <p:spPr>
          <a:xfrm>
            <a:off x="6581140" y="2696845"/>
            <a:ext cx="3241040" cy="823595"/>
          </a:xfrm>
          <a:custGeom>
            <a:avLst/>
            <a:gdLst/>
            <a:ahLst/>
            <a:cxnLst/>
            <a:rect l="l" t="t" r="r" b="b"/>
            <a:pathLst>
              <a:path w="1391920" h="353695">
                <a:moveTo>
                  <a:pt x="0" y="353568"/>
                </a:moveTo>
                <a:lnTo>
                  <a:pt x="1391412" y="353568"/>
                </a:lnTo>
                <a:lnTo>
                  <a:pt x="1391412" y="0"/>
                </a:lnTo>
                <a:lnTo>
                  <a:pt x="0" y="0"/>
                </a:lnTo>
                <a:lnTo>
                  <a:pt x="0" y="353568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7180580" y="2794635"/>
            <a:ext cx="219392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4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政务服务</a:t>
            </a:r>
          </a:p>
        </p:txBody>
      </p:sp>
      <p:sp>
        <p:nvSpPr>
          <p:cNvPr id="5" name="object 4"/>
          <p:cNvSpPr/>
          <p:nvPr/>
        </p:nvSpPr>
        <p:spPr>
          <a:xfrm>
            <a:off x="457200" y="605155"/>
            <a:ext cx="5473700" cy="5644515"/>
          </a:xfrm>
          <a:prstGeom prst="rect">
            <a:avLst/>
          </a:prstGeom>
          <a:blipFill rotWithShape="1"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4288155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政务服务平台</a:t>
            </a:r>
          </a:p>
        </p:txBody>
      </p:sp>
      <p:sp>
        <p:nvSpPr>
          <p:cNvPr id="3" name="object 3"/>
          <p:cNvSpPr/>
          <p:nvPr/>
        </p:nvSpPr>
        <p:spPr>
          <a:xfrm>
            <a:off x="2589727" y="1155647"/>
            <a:ext cx="7203892" cy="5157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0808" y="1056132"/>
            <a:ext cx="782320" cy="543179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62255" marR="256540" algn="just">
              <a:lnSpc>
                <a:spcPct val="100000"/>
              </a:lnSpc>
              <a:spcBef>
                <a:spcPts val="2120"/>
              </a:spcBef>
            </a:pP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 慧 园 区 平 台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62255" marR="256540" algn="just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： 企 业 服 务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3578225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政务服务平台</a:t>
            </a:r>
          </a:p>
        </p:txBody>
      </p:sp>
      <p:sp>
        <p:nvSpPr>
          <p:cNvPr id="3" name="object 3"/>
          <p:cNvSpPr/>
          <p:nvPr/>
        </p:nvSpPr>
        <p:spPr>
          <a:xfrm>
            <a:off x="3479390" y="2082422"/>
            <a:ext cx="6705993" cy="3445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587" y="1191132"/>
            <a:ext cx="2773680" cy="487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45195" y="825372"/>
            <a:ext cx="2670048" cy="4846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60407" y="1362455"/>
            <a:ext cx="2679700" cy="4884420"/>
          </a:xfrm>
          <a:custGeom>
            <a:avLst/>
            <a:gdLst/>
            <a:ahLst/>
            <a:cxnLst/>
            <a:rect l="l" t="t" r="r" b="b"/>
            <a:pathLst>
              <a:path w="2679700" h="4884420">
                <a:moveTo>
                  <a:pt x="0" y="4884420"/>
                </a:moveTo>
                <a:lnTo>
                  <a:pt x="2679192" y="4884420"/>
                </a:lnTo>
                <a:lnTo>
                  <a:pt x="2679192" y="0"/>
                </a:lnTo>
                <a:lnTo>
                  <a:pt x="0" y="0"/>
                </a:lnTo>
                <a:lnTo>
                  <a:pt x="0" y="488442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052146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flipH="1">
            <a:off x="0" y="5646420"/>
            <a:ext cx="600075" cy="1222375"/>
            <a:chOff x="18260" y="8876"/>
            <a:chExt cx="945" cy="1925"/>
          </a:xfrm>
        </p:grpSpPr>
        <p:sp>
          <p:nvSpPr>
            <p:cNvPr id="3" name="矩形 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457200" y="604847"/>
            <a:ext cx="11277600" cy="5644118"/>
          </a:xfrm>
          <a:prstGeom prst="rect">
            <a:avLst/>
          </a:prstGeom>
          <a:noFill/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10788775" y="2772912"/>
            <a:ext cx="869950" cy="746935"/>
          </a:xfrm>
          <a:prstGeom prst="rect">
            <a:avLst/>
          </a:prstGeom>
        </p:spPr>
      </p:pic>
      <p:sp>
        <p:nvSpPr>
          <p:cNvPr id="7" name="object 8"/>
          <p:cNvSpPr/>
          <p:nvPr/>
        </p:nvSpPr>
        <p:spPr>
          <a:xfrm>
            <a:off x="6352540" y="2696845"/>
            <a:ext cx="4457700" cy="823595"/>
          </a:xfrm>
          <a:custGeom>
            <a:avLst/>
            <a:gdLst/>
            <a:ahLst/>
            <a:cxnLst/>
            <a:rect l="l" t="t" r="r" b="b"/>
            <a:pathLst>
              <a:path w="1391920" h="353695">
                <a:moveTo>
                  <a:pt x="0" y="353568"/>
                </a:moveTo>
                <a:lnTo>
                  <a:pt x="1391412" y="353568"/>
                </a:lnTo>
                <a:lnTo>
                  <a:pt x="1391412" y="0"/>
                </a:lnTo>
                <a:lnTo>
                  <a:pt x="0" y="0"/>
                </a:lnTo>
                <a:lnTo>
                  <a:pt x="0" y="353568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6972935" y="2794635"/>
            <a:ext cx="321754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4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资源共享预定</a:t>
            </a:r>
          </a:p>
        </p:txBody>
      </p:sp>
      <p:sp>
        <p:nvSpPr>
          <p:cNvPr id="5" name="object 4"/>
          <p:cNvSpPr/>
          <p:nvPr/>
        </p:nvSpPr>
        <p:spPr>
          <a:xfrm>
            <a:off x="457200" y="605155"/>
            <a:ext cx="5473700" cy="5644515"/>
          </a:xfrm>
          <a:prstGeom prst="rect">
            <a:avLst/>
          </a:prstGeom>
          <a:blipFill rotWithShape="1"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5297170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资源共享预订系统</a:t>
            </a:r>
          </a:p>
        </p:txBody>
      </p:sp>
      <p:sp>
        <p:nvSpPr>
          <p:cNvPr id="3" name="object 3"/>
          <p:cNvSpPr/>
          <p:nvPr/>
        </p:nvSpPr>
        <p:spPr>
          <a:xfrm>
            <a:off x="5364455" y="1997955"/>
            <a:ext cx="3451907" cy="3454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9532" y="2007107"/>
            <a:ext cx="3386454" cy="3389629"/>
          </a:xfrm>
          <a:custGeom>
            <a:avLst/>
            <a:gdLst/>
            <a:ahLst/>
            <a:cxnLst/>
            <a:rect l="l" t="t" r="r" b="b"/>
            <a:pathLst>
              <a:path w="3386454" h="3389629">
                <a:moveTo>
                  <a:pt x="1693164" y="0"/>
                </a:moveTo>
                <a:lnTo>
                  <a:pt x="1644957" y="673"/>
                </a:lnTo>
                <a:lnTo>
                  <a:pt x="1597084" y="2682"/>
                </a:lnTo>
                <a:lnTo>
                  <a:pt x="1549563" y="6008"/>
                </a:lnTo>
                <a:lnTo>
                  <a:pt x="1502411" y="10634"/>
                </a:lnTo>
                <a:lnTo>
                  <a:pt x="1455646" y="16542"/>
                </a:lnTo>
                <a:lnTo>
                  <a:pt x="1409287" y="23714"/>
                </a:lnTo>
                <a:lnTo>
                  <a:pt x="1363350" y="32131"/>
                </a:lnTo>
                <a:lnTo>
                  <a:pt x="1317854" y="41776"/>
                </a:lnTo>
                <a:lnTo>
                  <a:pt x="1272817" y="52632"/>
                </a:lnTo>
                <a:lnTo>
                  <a:pt x="1228257" y="64680"/>
                </a:lnTo>
                <a:lnTo>
                  <a:pt x="1184191" y="77902"/>
                </a:lnTo>
                <a:lnTo>
                  <a:pt x="1140637" y="92281"/>
                </a:lnTo>
                <a:lnTo>
                  <a:pt x="1097613" y="107799"/>
                </a:lnTo>
                <a:lnTo>
                  <a:pt x="1055138" y="124437"/>
                </a:lnTo>
                <a:lnTo>
                  <a:pt x="1013228" y="142178"/>
                </a:lnTo>
                <a:lnTo>
                  <a:pt x="971902" y="161004"/>
                </a:lnTo>
                <a:lnTo>
                  <a:pt x="931178" y="180898"/>
                </a:lnTo>
                <a:lnTo>
                  <a:pt x="891073" y="201840"/>
                </a:lnTo>
                <a:lnTo>
                  <a:pt x="851606" y="223815"/>
                </a:lnTo>
                <a:lnTo>
                  <a:pt x="812794" y="246802"/>
                </a:lnTo>
                <a:lnTo>
                  <a:pt x="774655" y="270785"/>
                </a:lnTo>
                <a:lnTo>
                  <a:pt x="737207" y="295746"/>
                </a:lnTo>
                <a:lnTo>
                  <a:pt x="700467" y="321667"/>
                </a:lnTo>
                <a:lnTo>
                  <a:pt x="664455" y="348530"/>
                </a:lnTo>
                <a:lnTo>
                  <a:pt x="629187" y="376316"/>
                </a:lnTo>
                <a:lnTo>
                  <a:pt x="594682" y="405009"/>
                </a:lnTo>
                <a:lnTo>
                  <a:pt x="560956" y="434591"/>
                </a:lnTo>
                <a:lnTo>
                  <a:pt x="528030" y="465043"/>
                </a:lnTo>
                <a:lnTo>
                  <a:pt x="495919" y="496347"/>
                </a:lnTo>
                <a:lnTo>
                  <a:pt x="464642" y="528486"/>
                </a:lnTo>
                <a:lnTo>
                  <a:pt x="434216" y="561442"/>
                </a:lnTo>
                <a:lnTo>
                  <a:pt x="404661" y="595197"/>
                </a:lnTo>
                <a:lnTo>
                  <a:pt x="375993" y="629734"/>
                </a:lnTo>
                <a:lnTo>
                  <a:pt x="348230" y="665033"/>
                </a:lnTo>
                <a:lnTo>
                  <a:pt x="321391" y="701077"/>
                </a:lnTo>
                <a:lnTo>
                  <a:pt x="295493" y="737849"/>
                </a:lnTo>
                <a:lnTo>
                  <a:pt x="270554" y="775331"/>
                </a:lnTo>
                <a:lnTo>
                  <a:pt x="246591" y="813504"/>
                </a:lnTo>
                <a:lnTo>
                  <a:pt x="223623" y="852351"/>
                </a:lnTo>
                <a:lnTo>
                  <a:pt x="201668" y="891854"/>
                </a:lnTo>
                <a:lnTo>
                  <a:pt x="180744" y="931995"/>
                </a:lnTo>
                <a:lnTo>
                  <a:pt x="160868" y="972756"/>
                </a:lnTo>
                <a:lnTo>
                  <a:pt x="142057" y="1014120"/>
                </a:lnTo>
                <a:lnTo>
                  <a:pt x="124331" y="1056068"/>
                </a:lnTo>
                <a:lnTo>
                  <a:pt x="107707" y="1098582"/>
                </a:lnTo>
                <a:lnTo>
                  <a:pt x="92203" y="1141645"/>
                </a:lnTo>
                <a:lnTo>
                  <a:pt x="77836" y="1185239"/>
                </a:lnTo>
                <a:lnTo>
                  <a:pt x="64625" y="1229345"/>
                </a:lnTo>
                <a:lnTo>
                  <a:pt x="52588" y="1273947"/>
                </a:lnTo>
                <a:lnTo>
                  <a:pt x="41741" y="1319026"/>
                </a:lnTo>
                <a:lnTo>
                  <a:pt x="32104" y="1364564"/>
                </a:lnTo>
                <a:lnTo>
                  <a:pt x="23694" y="1410543"/>
                </a:lnTo>
                <a:lnTo>
                  <a:pt x="16528" y="1456946"/>
                </a:lnTo>
                <a:lnTo>
                  <a:pt x="10626" y="1503755"/>
                </a:lnTo>
                <a:lnTo>
                  <a:pt x="6003" y="1550951"/>
                </a:lnTo>
                <a:lnTo>
                  <a:pt x="2680" y="1598517"/>
                </a:lnTo>
                <a:lnTo>
                  <a:pt x="673" y="1646435"/>
                </a:lnTo>
                <a:lnTo>
                  <a:pt x="0" y="1694687"/>
                </a:lnTo>
                <a:lnTo>
                  <a:pt x="673" y="1742940"/>
                </a:lnTo>
                <a:lnTo>
                  <a:pt x="2680" y="1790858"/>
                </a:lnTo>
                <a:lnTo>
                  <a:pt x="6003" y="1838424"/>
                </a:lnTo>
                <a:lnTo>
                  <a:pt x="10626" y="1885620"/>
                </a:lnTo>
                <a:lnTo>
                  <a:pt x="16528" y="1932429"/>
                </a:lnTo>
                <a:lnTo>
                  <a:pt x="23694" y="1978832"/>
                </a:lnTo>
                <a:lnTo>
                  <a:pt x="32104" y="2024811"/>
                </a:lnTo>
                <a:lnTo>
                  <a:pt x="41741" y="2070349"/>
                </a:lnTo>
                <a:lnTo>
                  <a:pt x="52588" y="2115428"/>
                </a:lnTo>
                <a:lnTo>
                  <a:pt x="64625" y="2160030"/>
                </a:lnTo>
                <a:lnTo>
                  <a:pt x="77836" y="2204136"/>
                </a:lnTo>
                <a:lnTo>
                  <a:pt x="92203" y="2247730"/>
                </a:lnTo>
                <a:lnTo>
                  <a:pt x="107707" y="2290793"/>
                </a:lnTo>
                <a:lnTo>
                  <a:pt x="124331" y="2333307"/>
                </a:lnTo>
                <a:lnTo>
                  <a:pt x="142057" y="2375255"/>
                </a:lnTo>
                <a:lnTo>
                  <a:pt x="160868" y="2416619"/>
                </a:lnTo>
                <a:lnTo>
                  <a:pt x="180744" y="2457380"/>
                </a:lnTo>
                <a:lnTo>
                  <a:pt x="201668" y="2497521"/>
                </a:lnTo>
                <a:lnTo>
                  <a:pt x="223623" y="2537024"/>
                </a:lnTo>
                <a:lnTo>
                  <a:pt x="246591" y="2575871"/>
                </a:lnTo>
                <a:lnTo>
                  <a:pt x="270554" y="2614044"/>
                </a:lnTo>
                <a:lnTo>
                  <a:pt x="295493" y="2651526"/>
                </a:lnTo>
                <a:lnTo>
                  <a:pt x="321391" y="2688298"/>
                </a:lnTo>
                <a:lnTo>
                  <a:pt x="348230" y="2724342"/>
                </a:lnTo>
                <a:lnTo>
                  <a:pt x="375993" y="2759641"/>
                </a:lnTo>
                <a:lnTo>
                  <a:pt x="404661" y="2794178"/>
                </a:lnTo>
                <a:lnTo>
                  <a:pt x="434216" y="2827933"/>
                </a:lnTo>
                <a:lnTo>
                  <a:pt x="464642" y="2860889"/>
                </a:lnTo>
                <a:lnTo>
                  <a:pt x="495919" y="2893028"/>
                </a:lnTo>
                <a:lnTo>
                  <a:pt x="528030" y="2924332"/>
                </a:lnTo>
                <a:lnTo>
                  <a:pt x="560956" y="2954784"/>
                </a:lnTo>
                <a:lnTo>
                  <a:pt x="594682" y="2984366"/>
                </a:lnTo>
                <a:lnTo>
                  <a:pt x="629187" y="3013059"/>
                </a:lnTo>
                <a:lnTo>
                  <a:pt x="664455" y="3040845"/>
                </a:lnTo>
                <a:lnTo>
                  <a:pt x="700467" y="3067708"/>
                </a:lnTo>
                <a:lnTo>
                  <a:pt x="737207" y="3093629"/>
                </a:lnTo>
                <a:lnTo>
                  <a:pt x="774655" y="3118590"/>
                </a:lnTo>
                <a:lnTo>
                  <a:pt x="812794" y="3142573"/>
                </a:lnTo>
                <a:lnTo>
                  <a:pt x="851606" y="3165560"/>
                </a:lnTo>
                <a:lnTo>
                  <a:pt x="891073" y="3187535"/>
                </a:lnTo>
                <a:lnTo>
                  <a:pt x="931178" y="3208477"/>
                </a:lnTo>
                <a:lnTo>
                  <a:pt x="971902" y="3228371"/>
                </a:lnTo>
                <a:lnTo>
                  <a:pt x="1013228" y="3247197"/>
                </a:lnTo>
                <a:lnTo>
                  <a:pt x="1055138" y="3264938"/>
                </a:lnTo>
                <a:lnTo>
                  <a:pt x="1097613" y="3281576"/>
                </a:lnTo>
                <a:lnTo>
                  <a:pt x="1140637" y="3297094"/>
                </a:lnTo>
                <a:lnTo>
                  <a:pt x="1184191" y="3311473"/>
                </a:lnTo>
                <a:lnTo>
                  <a:pt x="1228257" y="3324695"/>
                </a:lnTo>
                <a:lnTo>
                  <a:pt x="1272817" y="3336743"/>
                </a:lnTo>
                <a:lnTo>
                  <a:pt x="1317854" y="3347599"/>
                </a:lnTo>
                <a:lnTo>
                  <a:pt x="1363350" y="3357244"/>
                </a:lnTo>
                <a:lnTo>
                  <a:pt x="1409287" y="3365661"/>
                </a:lnTo>
                <a:lnTo>
                  <a:pt x="1455646" y="3372833"/>
                </a:lnTo>
                <a:lnTo>
                  <a:pt x="1502411" y="3378741"/>
                </a:lnTo>
                <a:lnTo>
                  <a:pt x="1549563" y="3383367"/>
                </a:lnTo>
                <a:lnTo>
                  <a:pt x="1597084" y="3386693"/>
                </a:lnTo>
                <a:lnTo>
                  <a:pt x="1644957" y="3388702"/>
                </a:lnTo>
                <a:lnTo>
                  <a:pt x="1693164" y="3389376"/>
                </a:lnTo>
                <a:lnTo>
                  <a:pt x="1741370" y="3388702"/>
                </a:lnTo>
                <a:lnTo>
                  <a:pt x="1789243" y="3386693"/>
                </a:lnTo>
                <a:lnTo>
                  <a:pt x="1836764" y="3383367"/>
                </a:lnTo>
                <a:lnTo>
                  <a:pt x="1883916" y="3378741"/>
                </a:lnTo>
                <a:lnTo>
                  <a:pt x="1930681" y="3372833"/>
                </a:lnTo>
                <a:lnTo>
                  <a:pt x="1977040" y="3365661"/>
                </a:lnTo>
                <a:lnTo>
                  <a:pt x="2022977" y="3357244"/>
                </a:lnTo>
                <a:lnTo>
                  <a:pt x="2068473" y="3347599"/>
                </a:lnTo>
                <a:lnTo>
                  <a:pt x="2113510" y="3336743"/>
                </a:lnTo>
                <a:lnTo>
                  <a:pt x="2158070" y="3324695"/>
                </a:lnTo>
                <a:lnTo>
                  <a:pt x="2202136" y="3311473"/>
                </a:lnTo>
                <a:lnTo>
                  <a:pt x="2245690" y="3297094"/>
                </a:lnTo>
                <a:lnTo>
                  <a:pt x="2288714" y="3281576"/>
                </a:lnTo>
                <a:lnTo>
                  <a:pt x="2331189" y="3264938"/>
                </a:lnTo>
                <a:lnTo>
                  <a:pt x="2373099" y="3247197"/>
                </a:lnTo>
                <a:lnTo>
                  <a:pt x="2414425" y="3228371"/>
                </a:lnTo>
                <a:lnTo>
                  <a:pt x="2455149" y="3208477"/>
                </a:lnTo>
                <a:lnTo>
                  <a:pt x="2495254" y="3187535"/>
                </a:lnTo>
                <a:lnTo>
                  <a:pt x="2534721" y="3165560"/>
                </a:lnTo>
                <a:lnTo>
                  <a:pt x="2573533" y="3142573"/>
                </a:lnTo>
                <a:lnTo>
                  <a:pt x="2611672" y="3118590"/>
                </a:lnTo>
                <a:lnTo>
                  <a:pt x="2649120" y="3093629"/>
                </a:lnTo>
                <a:lnTo>
                  <a:pt x="2685860" y="3067708"/>
                </a:lnTo>
                <a:lnTo>
                  <a:pt x="2721872" y="3040845"/>
                </a:lnTo>
                <a:lnTo>
                  <a:pt x="2757140" y="3013059"/>
                </a:lnTo>
                <a:lnTo>
                  <a:pt x="2791645" y="2984366"/>
                </a:lnTo>
                <a:lnTo>
                  <a:pt x="2825371" y="2954784"/>
                </a:lnTo>
                <a:lnTo>
                  <a:pt x="2858297" y="2924332"/>
                </a:lnTo>
                <a:lnTo>
                  <a:pt x="2890408" y="2893028"/>
                </a:lnTo>
                <a:lnTo>
                  <a:pt x="2921685" y="2860889"/>
                </a:lnTo>
                <a:lnTo>
                  <a:pt x="2952111" y="2827933"/>
                </a:lnTo>
                <a:lnTo>
                  <a:pt x="2981666" y="2794178"/>
                </a:lnTo>
                <a:lnTo>
                  <a:pt x="3010334" y="2759641"/>
                </a:lnTo>
                <a:lnTo>
                  <a:pt x="3038097" y="2724342"/>
                </a:lnTo>
                <a:lnTo>
                  <a:pt x="3064936" y="2688298"/>
                </a:lnTo>
                <a:lnTo>
                  <a:pt x="3090834" y="2651526"/>
                </a:lnTo>
                <a:lnTo>
                  <a:pt x="3115773" y="2614044"/>
                </a:lnTo>
                <a:lnTo>
                  <a:pt x="3139736" y="2575871"/>
                </a:lnTo>
                <a:lnTo>
                  <a:pt x="3162704" y="2537024"/>
                </a:lnTo>
                <a:lnTo>
                  <a:pt x="3184659" y="2497521"/>
                </a:lnTo>
                <a:lnTo>
                  <a:pt x="3205583" y="2457380"/>
                </a:lnTo>
                <a:lnTo>
                  <a:pt x="3225459" y="2416619"/>
                </a:lnTo>
                <a:lnTo>
                  <a:pt x="3244270" y="2375255"/>
                </a:lnTo>
                <a:lnTo>
                  <a:pt x="3261996" y="2333307"/>
                </a:lnTo>
                <a:lnTo>
                  <a:pt x="3278620" y="2290793"/>
                </a:lnTo>
                <a:lnTo>
                  <a:pt x="3294124" y="2247730"/>
                </a:lnTo>
                <a:lnTo>
                  <a:pt x="3308491" y="2204136"/>
                </a:lnTo>
                <a:lnTo>
                  <a:pt x="3321702" y="2160030"/>
                </a:lnTo>
                <a:lnTo>
                  <a:pt x="3333739" y="2115428"/>
                </a:lnTo>
                <a:lnTo>
                  <a:pt x="3344586" y="2070349"/>
                </a:lnTo>
                <a:lnTo>
                  <a:pt x="3354223" y="2024811"/>
                </a:lnTo>
                <a:lnTo>
                  <a:pt x="3362633" y="1978832"/>
                </a:lnTo>
                <a:lnTo>
                  <a:pt x="3369799" y="1932429"/>
                </a:lnTo>
                <a:lnTo>
                  <a:pt x="3375701" y="1885620"/>
                </a:lnTo>
                <a:lnTo>
                  <a:pt x="3380324" y="1838424"/>
                </a:lnTo>
                <a:lnTo>
                  <a:pt x="3383647" y="1790858"/>
                </a:lnTo>
                <a:lnTo>
                  <a:pt x="3385654" y="1742940"/>
                </a:lnTo>
                <a:lnTo>
                  <a:pt x="3386327" y="1694687"/>
                </a:lnTo>
                <a:lnTo>
                  <a:pt x="3385654" y="1646435"/>
                </a:lnTo>
                <a:lnTo>
                  <a:pt x="3383647" y="1598517"/>
                </a:lnTo>
                <a:lnTo>
                  <a:pt x="3380324" y="1550951"/>
                </a:lnTo>
                <a:lnTo>
                  <a:pt x="3375701" y="1503755"/>
                </a:lnTo>
                <a:lnTo>
                  <a:pt x="3369799" y="1456946"/>
                </a:lnTo>
                <a:lnTo>
                  <a:pt x="3362633" y="1410543"/>
                </a:lnTo>
                <a:lnTo>
                  <a:pt x="3354223" y="1364564"/>
                </a:lnTo>
                <a:lnTo>
                  <a:pt x="3344586" y="1319026"/>
                </a:lnTo>
                <a:lnTo>
                  <a:pt x="3333739" y="1273947"/>
                </a:lnTo>
                <a:lnTo>
                  <a:pt x="3321702" y="1229345"/>
                </a:lnTo>
                <a:lnTo>
                  <a:pt x="3308491" y="1185239"/>
                </a:lnTo>
                <a:lnTo>
                  <a:pt x="3294124" y="1141645"/>
                </a:lnTo>
                <a:lnTo>
                  <a:pt x="3278620" y="1098582"/>
                </a:lnTo>
                <a:lnTo>
                  <a:pt x="3261996" y="1056068"/>
                </a:lnTo>
                <a:lnTo>
                  <a:pt x="3244270" y="1014120"/>
                </a:lnTo>
                <a:lnTo>
                  <a:pt x="3225459" y="972756"/>
                </a:lnTo>
                <a:lnTo>
                  <a:pt x="3205583" y="931995"/>
                </a:lnTo>
                <a:lnTo>
                  <a:pt x="3184659" y="891854"/>
                </a:lnTo>
                <a:lnTo>
                  <a:pt x="3162704" y="852351"/>
                </a:lnTo>
                <a:lnTo>
                  <a:pt x="3139736" y="813504"/>
                </a:lnTo>
                <a:lnTo>
                  <a:pt x="3115773" y="775331"/>
                </a:lnTo>
                <a:lnTo>
                  <a:pt x="3090834" y="737849"/>
                </a:lnTo>
                <a:lnTo>
                  <a:pt x="3064936" y="701077"/>
                </a:lnTo>
                <a:lnTo>
                  <a:pt x="3038097" y="665033"/>
                </a:lnTo>
                <a:lnTo>
                  <a:pt x="3010334" y="629734"/>
                </a:lnTo>
                <a:lnTo>
                  <a:pt x="2981666" y="595197"/>
                </a:lnTo>
                <a:lnTo>
                  <a:pt x="2952111" y="561442"/>
                </a:lnTo>
                <a:lnTo>
                  <a:pt x="2921685" y="528486"/>
                </a:lnTo>
                <a:lnTo>
                  <a:pt x="2890408" y="496347"/>
                </a:lnTo>
                <a:lnTo>
                  <a:pt x="2858297" y="465043"/>
                </a:lnTo>
                <a:lnTo>
                  <a:pt x="2825371" y="434591"/>
                </a:lnTo>
                <a:lnTo>
                  <a:pt x="2791645" y="405009"/>
                </a:lnTo>
                <a:lnTo>
                  <a:pt x="2757140" y="376316"/>
                </a:lnTo>
                <a:lnTo>
                  <a:pt x="2721872" y="348530"/>
                </a:lnTo>
                <a:lnTo>
                  <a:pt x="2685860" y="321667"/>
                </a:lnTo>
                <a:lnTo>
                  <a:pt x="2649120" y="295746"/>
                </a:lnTo>
                <a:lnTo>
                  <a:pt x="2611672" y="270785"/>
                </a:lnTo>
                <a:lnTo>
                  <a:pt x="2573533" y="246802"/>
                </a:lnTo>
                <a:lnTo>
                  <a:pt x="2534721" y="223815"/>
                </a:lnTo>
                <a:lnTo>
                  <a:pt x="2495254" y="201840"/>
                </a:lnTo>
                <a:lnTo>
                  <a:pt x="2455149" y="180898"/>
                </a:lnTo>
                <a:lnTo>
                  <a:pt x="2414425" y="161004"/>
                </a:lnTo>
                <a:lnTo>
                  <a:pt x="2373099" y="142178"/>
                </a:lnTo>
                <a:lnTo>
                  <a:pt x="2331189" y="124437"/>
                </a:lnTo>
                <a:lnTo>
                  <a:pt x="2288714" y="107799"/>
                </a:lnTo>
                <a:lnTo>
                  <a:pt x="2245690" y="92281"/>
                </a:lnTo>
                <a:lnTo>
                  <a:pt x="2202136" y="77902"/>
                </a:lnTo>
                <a:lnTo>
                  <a:pt x="2158070" y="64680"/>
                </a:lnTo>
                <a:lnTo>
                  <a:pt x="2113510" y="52632"/>
                </a:lnTo>
                <a:lnTo>
                  <a:pt x="2068473" y="41776"/>
                </a:lnTo>
                <a:lnTo>
                  <a:pt x="2022977" y="32131"/>
                </a:lnTo>
                <a:lnTo>
                  <a:pt x="1977040" y="23714"/>
                </a:lnTo>
                <a:lnTo>
                  <a:pt x="1930681" y="16542"/>
                </a:lnTo>
                <a:lnTo>
                  <a:pt x="1883916" y="10634"/>
                </a:lnTo>
                <a:lnTo>
                  <a:pt x="1836764" y="6008"/>
                </a:lnTo>
                <a:lnTo>
                  <a:pt x="1789243" y="2682"/>
                </a:lnTo>
                <a:lnTo>
                  <a:pt x="1741370" y="673"/>
                </a:lnTo>
                <a:lnTo>
                  <a:pt x="1693164" y="0"/>
                </a:lnTo>
                <a:close/>
              </a:path>
            </a:pathLst>
          </a:custGeom>
          <a:solidFill>
            <a:srgbClr val="75AF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04185" y="1454022"/>
            <a:ext cx="1298575" cy="9093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会议室预订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94335" marR="5080" indent="-178435">
              <a:lnSpc>
                <a:spcPct val="110000"/>
              </a:lnSpc>
              <a:spcBef>
                <a:spcPts val="85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线上自助快捷 预订与查询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49140" y="1894332"/>
            <a:ext cx="1675130" cy="346075"/>
          </a:xfrm>
          <a:custGeom>
            <a:avLst/>
            <a:gdLst/>
            <a:ahLst/>
            <a:cxnLst/>
            <a:rect l="l" t="t" r="r" b="b"/>
            <a:pathLst>
              <a:path w="1675129" h="346075">
                <a:moveTo>
                  <a:pt x="837438" y="0"/>
                </a:moveTo>
                <a:lnTo>
                  <a:pt x="4699" y="0"/>
                </a:lnTo>
                <a:lnTo>
                  <a:pt x="0" y="4698"/>
                </a:lnTo>
                <a:lnTo>
                  <a:pt x="0" y="14223"/>
                </a:lnTo>
                <a:lnTo>
                  <a:pt x="4699" y="18922"/>
                </a:lnTo>
                <a:lnTo>
                  <a:pt x="818514" y="18922"/>
                </a:lnTo>
                <a:lnTo>
                  <a:pt x="818514" y="345947"/>
                </a:lnTo>
                <a:lnTo>
                  <a:pt x="1670177" y="345947"/>
                </a:lnTo>
                <a:lnTo>
                  <a:pt x="1674876" y="341248"/>
                </a:lnTo>
                <a:lnTo>
                  <a:pt x="1674876" y="331723"/>
                </a:lnTo>
                <a:lnTo>
                  <a:pt x="1670177" y="327025"/>
                </a:lnTo>
                <a:lnTo>
                  <a:pt x="837438" y="327025"/>
                </a:lnTo>
                <a:lnTo>
                  <a:pt x="83743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4652" y="1847088"/>
            <a:ext cx="114300" cy="112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02980" y="1894332"/>
            <a:ext cx="800100" cy="1141730"/>
          </a:xfrm>
          <a:custGeom>
            <a:avLst/>
            <a:gdLst/>
            <a:ahLst/>
            <a:cxnLst/>
            <a:rect l="l" t="t" r="r" b="b"/>
            <a:pathLst>
              <a:path w="800100" h="1141730">
                <a:moveTo>
                  <a:pt x="800100" y="0"/>
                </a:moveTo>
                <a:lnTo>
                  <a:pt x="0" y="0"/>
                </a:lnTo>
                <a:lnTo>
                  <a:pt x="0" y="1136777"/>
                </a:lnTo>
                <a:lnTo>
                  <a:pt x="4699" y="1141476"/>
                </a:lnTo>
                <a:lnTo>
                  <a:pt x="14224" y="1141476"/>
                </a:lnTo>
                <a:lnTo>
                  <a:pt x="18923" y="1136777"/>
                </a:lnTo>
                <a:lnTo>
                  <a:pt x="18923" y="18922"/>
                </a:lnTo>
                <a:lnTo>
                  <a:pt x="795401" y="18922"/>
                </a:lnTo>
                <a:lnTo>
                  <a:pt x="800100" y="14223"/>
                </a:lnTo>
                <a:lnTo>
                  <a:pt x="8001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93935" y="1842516"/>
            <a:ext cx="112775" cy="112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98464" y="5244084"/>
            <a:ext cx="73151" cy="70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35752" y="4838700"/>
            <a:ext cx="413384" cy="454659"/>
          </a:xfrm>
          <a:custGeom>
            <a:avLst/>
            <a:gdLst/>
            <a:ahLst/>
            <a:cxnLst/>
            <a:rect l="l" t="t" r="r" b="b"/>
            <a:pathLst>
              <a:path w="413385" h="454660">
                <a:moveTo>
                  <a:pt x="6985" y="0"/>
                </a:moveTo>
                <a:lnTo>
                  <a:pt x="2286" y="0"/>
                </a:lnTo>
                <a:lnTo>
                  <a:pt x="0" y="5842"/>
                </a:lnTo>
                <a:lnTo>
                  <a:pt x="0" y="454152"/>
                </a:lnTo>
                <a:lnTo>
                  <a:pt x="410718" y="454152"/>
                </a:lnTo>
                <a:lnTo>
                  <a:pt x="413003" y="448309"/>
                </a:lnTo>
                <a:lnTo>
                  <a:pt x="413003" y="436625"/>
                </a:lnTo>
                <a:lnTo>
                  <a:pt x="410718" y="430911"/>
                </a:lnTo>
                <a:lnTo>
                  <a:pt x="9271" y="430911"/>
                </a:lnTo>
                <a:lnTo>
                  <a:pt x="9271" y="5842"/>
                </a:lnTo>
                <a:lnTo>
                  <a:pt x="698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93935" y="5565647"/>
            <a:ext cx="112775" cy="112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14488" y="5029200"/>
            <a:ext cx="1679575" cy="597535"/>
          </a:xfrm>
          <a:custGeom>
            <a:avLst/>
            <a:gdLst/>
            <a:ahLst/>
            <a:cxnLst/>
            <a:rect l="l" t="t" r="r" b="b"/>
            <a:pathLst>
              <a:path w="1679575" h="597535">
                <a:moveTo>
                  <a:pt x="1151889" y="0"/>
                </a:moveTo>
                <a:lnTo>
                  <a:pt x="4825" y="0"/>
                </a:lnTo>
                <a:lnTo>
                  <a:pt x="0" y="4699"/>
                </a:lnTo>
                <a:lnTo>
                  <a:pt x="0" y="14224"/>
                </a:lnTo>
                <a:lnTo>
                  <a:pt x="4825" y="18923"/>
                </a:lnTo>
                <a:lnTo>
                  <a:pt x="1132585" y="18923"/>
                </a:lnTo>
                <a:lnTo>
                  <a:pt x="1132585" y="597408"/>
                </a:lnTo>
                <a:lnTo>
                  <a:pt x="1674621" y="597408"/>
                </a:lnTo>
                <a:lnTo>
                  <a:pt x="1679447" y="592683"/>
                </a:lnTo>
                <a:lnTo>
                  <a:pt x="1679447" y="583196"/>
                </a:lnTo>
                <a:lnTo>
                  <a:pt x="1674621" y="578434"/>
                </a:lnTo>
                <a:lnTo>
                  <a:pt x="1151889" y="578434"/>
                </a:lnTo>
                <a:lnTo>
                  <a:pt x="115188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42504" y="2340864"/>
            <a:ext cx="1213103" cy="1214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10911" y="3695700"/>
            <a:ext cx="1213103" cy="12131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41534" y="1386916"/>
            <a:ext cx="1297940" cy="909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电子屏预订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3335" marR="385445">
              <a:lnSpc>
                <a:spcPct val="110000"/>
              </a:lnSpc>
              <a:spcBef>
                <a:spcPts val="85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客户自定义 显示内容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25076" y="5157342"/>
            <a:ext cx="147828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VI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车位预订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3335">
              <a:lnSpc>
                <a:spcPct val="100000"/>
              </a:lnSpc>
              <a:spcBef>
                <a:spcPts val="102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来访客户提前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333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预订车位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63032" y="5419140"/>
            <a:ext cx="1097280" cy="9093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工位预订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10000"/>
              </a:lnSpc>
              <a:spcBef>
                <a:spcPts val="85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线上工位预订 工位统一管理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56959" y="2708148"/>
            <a:ext cx="1972056" cy="20467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82867" y="2734055"/>
            <a:ext cx="1098804" cy="1938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87566" y="2756026"/>
            <a:ext cx="1098803" cy="19385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33843" y="3305555"/>
            <a:ext cx="771144" cy="13594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81671" y="3305555"/>
            <a:ext cx="771144" cy="13594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36464" y="1822704"/>
            <a:ext cx="1213103" cy="12131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2756" y="4664964"/>
            <a:ext cx="1213103" cy="12131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095" y="1062227"/>
            <a:ext cx="5216652" cy="57957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23569" y="3445764"/>
            <a:ext cx="3744467" cy="23240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0931" y="749934"/>
            <a:ext cx="734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连通园区内公共资源，提供线上预定服务，达到资源价值最大化分时使用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052146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flipH="1">
            <a:off x="0" y="5646420"/>
            <a:ext cx="600075" cy="1222375"/>
            <a:chOff x="18260" y="8876"/>
            <a:chExt cx="945" cy="1925"/>
          </a:xfrm>
        </p:grpSpPr>
        <p:sp>
          <p:nvSpPr>
            <p:cNvPr id="3" name="矩形 2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8845" y="8876"/>
              <a:ext cx="360" cy="1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8260" y="9583"/>
              <a:ext cx="360" cy="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700" y="10367"/>
              <a:ext cx="360" cy="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457200" y="604847"/>
            <a:ext cx="11277600" cy="5644118"/>
          </a:xfrm>
          <a:prstGeom prst="rect">
            <a:avLst/>
          </a:prstGeom>
          <a:noFill/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10548745" y="2278247"/>
            <a:ext cx="869950" cy="746935"/>
          </a:xfrm>
          <a:prstGeom prst="rect">
            <a:avLst/>
          </a:prstGeom>
        </p:spPr>
      </p:pic>
      <p:sp>
        <p:nvSpPr>
          <p:cNvPr id="7" name="object 8"/>
          <p:cNvSpPr/>
          <p:nvPr/>
        </p:nvSpPr>
        <p:spPr>
          <a:xfrm>
            <a:off x="6352540" y="2239645"/>
            <a:ext cx="3815715" cy="823595"/>
          </a:xfrm>
          <a:custGeom>
            <a:avLst/>
            <a:gdLst/>
            <a:ahLst/>
            <a:cxnLst/>
            <a:rect l="l" t="t" r="r" b="b"/>
            <a:pathLst>
              <a:path w="1391920" h="353695">
                <a:moveTo>
                  <a:pt x="0" y="353568"/>
                </a:moveTo>
                <a:lnTo>
                  <a:pt x="1391412" y="353568"/>
                </a:lnTo>
                <a:lnTo>
                  <a:pt x="1391412" y="0"/>
                </a:lnTo>
                <a:lnTo>
                  <a:pt x="0" y="0"/>
                </a:lnTo>
                <a:lnTo>
                  <a:pt x="0" y="353568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7230110" y="2337435"/>
            <a:ext cx="225869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4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园区服务</a:t>
            </a:r>
          </a:p>
        </p:txBody>
      </p:sp>
      <p:sp>
        <p:nvSpPr>
          <p:cNvPr id="5" name="object 4"/>
          <p:cNvSpPr/>
          <p:nvPr/>
        </p:nvSpPr>
        <p:spPr>
          <a:xfrm>
            <a:off x="457200" y="605155"/>
            <a:ext cx="5473700" cy="5644515"/>
          </a:xfrm>
          <a:prstGeom prst="rect">
            <a:avLst/>
          </a:prstGeom>
          <a:blipFill rotWithShape="1"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 txBox="1"/>
          <p:nvPr/>
        </p:nvSpPr>
        <p:spPr>
          <a:xfrm>
            <a:off x="7415530" y="3148330"/>
            <a:ext cx="1887855" cy="10325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 defTabSz="914400" fontAlgn="auto">
              <a:lnSpc>
                <a:spcPct val="150000"/>
              </a:lnSpc>
              <a:spcBef>
                <a:spcPts val="38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sz="2000">
                <a:latin typeface="微软雅黑" panose="020B0503020204020204" charset="-122"/>
                <a:cs typeface="微软雅黑" panose="020B0503020204020204" charset="-122"/>
              </a:rPr>
              <a:t>智慧食堂</a:t>
            </a:r>
          </a:p>
          <a:p>
            <a:pPr marL="241300" indent="-228600" defTabSz="914400" fontAlgn="auto">
              <a:lnSpc>
                <a:spcPct val="150000"/>
              </a:lnSpc>
              <a:spcBef>
                <a:spcPts val="38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en-US" altLang="zh-CN" sz="2000">
                <a:latin typeface="微软雅黑" panose="020B0503020204020204" charset="-122"/>
                <a:cs typeface="微软雅黑" panose="020B0503020204020204" charset="-122"/>
              </a:rPr>
              <a:t>Caffe Club</a:t>
            </a: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3576954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智慧食堂</a:t>
            </a:r>
          </a:p>
        </p:txBody>
      </p:sp>
      <p:sp>
        <p:nvSpPr>
          <p:cNvPr id="3" name="object 3"/>
          <p:cNvSpPr/>
          <p:nvPr/>
        </p:nvSpPr>
        <p:spPr>
          <a:xfrm>
            <a:off x="2984121" y="4740955"/>
            <a:ext cx="1021459" cy="7367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3256" y="2717673"/>
            <a:ext cx="10388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传统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流水线点餐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8483" y="5281676"/>
            <a:ext cx="9448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AP</a:t>
            </a:r>
            <a:r>
              <a:rPr sz="1600" b="1" spc="-15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/小程 序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" algn="ctr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点餐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91630" y="3312778"/>
            <a:ext cx="1938439" cy="766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5567" y="1667255"/>
            <a:ext cx="859536" cy="812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3246" y="3957828"/>
            <a:ext cx="606227" cy="1213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5791" y="1650816"/>
            <a:ext cx="1960874" cy="7732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11551" y="2600959"/>
            <a:ext cx="21259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传统流水餐：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线下点餐</a:t>
            </a:r>
            <a:r>
              <a:rPr sz="1200" b="1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-支付平台</a:t>
            </a:r>
            <a:r>
              <a:rPr sz="1200" b="1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sz="1200" b="1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取餐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4377" y="4050029"/>
            <a:ext cx="28943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标准餐：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线上点餐</a:t>
            </a:r>
            <a:r>
              <a:rPr sz="1200" b="1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-支付平台</a:t>
            </a:r>
            <a:r>
              <a:rPr sz="1200" b="1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sz="1200" b="1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后厨备餐</a:t>
            </a:r>
            <a:r>
              <a:rPr sz="1200" b="1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sz="1200" b="1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取餐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24377" y="5538927"/>
            <a:ext cx="3724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自选餐：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线上点餐</a:t>
            </a:r>
            <a:r>
              <a:rPr sz="1200" b="1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– 支付平台</a:t>
            </a:r>
            <a:r>
              <a:rPr sz="1200" b="1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sz="1200" b="1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后厨备餐</a:t>
            </a:r>
            <a:r>
              <a:rPr sz="1200" b="1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sz="1200" b="1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通知完成</a:t>
            </a:r>
            <a:r>
              <a:rPr sz="1200" b="1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sz="1200" b="1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取餐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35707" y="2247900"/>
            <a:ext cx="599440" cy="367665"/>
          </a:xfrm>
          <a:custGeom>
            <a:avLst/>
            <a:gdLst/>
            <a:ahLst/>
            <a:cxnLst/>
            <a:rect l="l" t="t" r="r" b="b"/>
            <a:pathLst>
              <a:path w="599439" h="367664">
                <a:moveTo>
                  <a:pt x="415290" y="0"/>
                </a:moveTo>
                <a:lnTo>
                  <a:pt x="415290" y="91821"/>
                </a:lnTo>
                <a:lnTo>
                  <a:pt x="0" y="91821"/>
                </a:lnTo>
                <a:lnTo>
                  <a:pt x="0" y="275463"/>
                </a:lnTo>
                <a:lnTo>
                  <a:pt x="415290" y="275463"/>
                </a:lnTo>
                <a:lnTo>
                  <a:pt x="415290" y="367284"/>
                </a:lnTo>
                <a:lnTo>
                  <a:pt x="598932" y="183641"/>
                </a:lnTo>
                <a:lnTo>
                  <a:pt x="415290" y="0"/>
                </a:lnTo>
                <a:close/>
              </a:path>
            </a:pathLst>
          </a:custGeom>
          <a:solidFill>
            <a:srgbClr val="75AF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5707" y="2247900"/>
            <a:ext cx="599440" cy="367665"/>
          </a:xfrm>
          <a:custGeom>
            <a:avLst/>
            <a:gdLst/>
            <a:ahLst/>
            <a:cxnLst/>
            <a:rect l="l" t="t" r="r" b="b"/>
            <a:pathLst>
              <a:path w="599439" h="367664">
                <a:moveTo>
                  <a:pt x="0" y="91821"/>
                </a:moveTo>
                <a:lnTo>
                  <a:pt x="415290" y="91821"/>
                </a:lnTo>
                <a:lnTo>
                  <a:pt x="415290" y="0"/>
                </a:lnTo>
                <a:lnTo>
                  <a:pt x="598932" y="183641"/>
                </a:lnTo>
                <a:lnTo>
                  <a:pt x="415290" y="367284"/>
                </a:lnTo>
                <a:lnTo>
                  <a:pt x="415290" y="275463"/>
                </a:lnTo>
                <a:lnTo>
                  <a:pt x="0" y="275463"/>
                </a:lnTo>
                <a:lnTo>
                  <a:pt x="0" y="91821"/>
                </a:lnTo>
                <a:close/>
              </a:path>
            </a:pathLst>
          </a:custGeom>
          <a:ln w="12192">
            <a:solidFill>
              <a:srgbClr val="6FAC4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35707" y="3718559"/>
            <a:ext cx="599440" cy="367665"/>
          </a:xfrm>
          <a:custGeom>
            <a:avLst/>
            <a:gdLst/>
            <a:ahLst/>
            <a:cxnLst/>
            <a:rect l="l" t="t" r="r" b="b"/>
            <a:pathLst>
              <a:path w="599439" h="367664">
                <a:moveTo>
                  <a:pt x="415290" y="0"/>
                </a:moveTo>
                <a:lnTo>
                  <a:pt x="415290" y="91820"/>
                </a:lnTo>
                <a:lnTo>
                  <a:pt x="0" y="91820"/>
                </a:lnTo>
                <a:lnTo>
                  <a:pt x="0" y="275463"/>
                </a:lnTo>
                <a:lnTo>
                  <a:pt x="415290" y="275463"/>
                </a:lnTo>
                <a:lnTo>
                  <a:pt x="415290" y="367283"/>
                </a:lnTo>
                <a:lnTo>
                  <a:pt x="598932" y="183641"/>
                </a:lnTo>
                <a:lnTo>
                  <a:pt x="415290" y="0"/>
                </a:lnTo>
                <a:close/>
              </a:path>
            </a:pathLst>
          </a:custGeom>
          <a:solidFill>
            <a:srgbClr val="75AF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35707" y="3718559"/>
            <a:ext cx="599440" cy="367665"/>
          </a:xfrm>
          <a:custGeom>
            <a:avLst/>
            <a:gdLst/>
            <a:ahLst/>
            <a:cxnLst/>
            <a:rect l="l" t="t" r="r" b="b"/>
            <a:pathLst>
              <a:path w="599439" h="367664">
                <a:moveTo>
                  <a:pt x="0" y="91820"/>
                </a:moveTo>
                <a:lnTo>
                  <a:pt x="415290" y="91820"/>
                </a:lnTo>
                <a:lnTo>
                  <a:pt x="415290" y="0"/>
                </a:lnTo>
                <a:lnTo>
                  <a:pt x="598932" y="183641"/>
                </a:lnTo>
                <a:lnTo>
                  <a:pt x="415290" y="367283"/>
                </a:lnTo>
                <a:lnTo>
                  <a:pt x="415290" y="275463"/>
                </a:lnTo>
                <a:lnTo>
                  <a:pt x="0" y="275463"/>
                </a:lnTo>
                <a:lnTo>
                  <a:pt x="0" y="91820"/>
                </a:lnTo>
                <a:close/>
              </a:path>
            </a:pathLst>
          </a:custGeom>
          <a:ln w="12192">
            <a:solidFill>
              <a:srgbClr val="6FAC4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35707" y="5114544"/>
            <a:ext cx="599440" cy="365760"/>
          </a:xfrm>
          <a:custGeom>
            <a:avLst/>
            <a:gdLst/>
            <a:ahLst/>
            <a:cxnLst/>
            <a:rect l="l" t="t" r="r" b="b"/>
            <a:pathLst>
              <a:path w="599439" h="365760">
                <a:moveTo>
                  <a:pt x="416052" y="0"/>
                </a:moveTo>
                <a:lnTo>
                  <a:pt x="416052" y="91439"/>
                </a:lnTo>
                <a:lnTo>
                  <a:pt x="0" y="91439"/>
                </a:lnTo>
                <a:lnTo>
                  <a:pt x="0" y="274319"/>
                </a:lnTo>
                <a:lnTo>
                  <a:pt x="416052" y="274319"/>
                </a:lnTo>
                <a:lnTo>
                  <a:pt x="416052" y="365759"/>
                </a:lnTo>
                <a:lnTo>
                  <a:pt x="598932" y="182879"/>
                </a:lnTo>
                <a:lnTo>
                  <a:pt x="416052" y="0"/>
                </a:lnTo>
                <a:close/>
              </a:path>
            </a:pathLst>
          </a:custGeom>
          <a:solidFill>
            <a:srgbClr val="75AF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35707" y="5114544"/>
            <a:ext cx="599440" cy="365760"/>
          </a:xfrm>
          <a:custGeom>
            <a:avLst/>
            <a:gdLst/>
            <a:ahLst/>
            <a:cxnLst/>
            <a:rect l="l" t="t" r="r" b="b"/>
            <a:pathLst>
              <a:path w="599439" h="365760">
                <a:moveTo>
                  <a:pt x="0" y="91439"/>
                </a:moveTo>
                <a:lnTo>
                  <a:pt x="416052" y="91439"/>
                </a:lnTo>
                <a:lnTo>
                  <a:pt x="416052" y="0"/>
                </a:lnTo>
                <a:lnTo>
                  <a:pt x="598932" y="182879"/>
                </a:lnTo>
                <a:lnTo>
                  <a:pt x="416052" y="365759"/>
                </a:lnTo>
                <a:lnTo>
                  <a:pt x="416052" y="274319"/>
                </a:lnTo>
                <a:lnTo>
                  <a:pt x="0" y="274319"/>
                </a:lnTo>
                <a:lnTo>
                  <a:pt x="0" y="91439"/>
                </a:lnTo>
                <a:close/>
              </a:path>
            </a:pathLst>
          </a:custGeom>
          <a:ln w="12192">
            <a:solidFill>
              <a:srgbClr val="6FAC4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89235" y="4472971"/>
            <a:ext cx="455675" cy="431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37791" y="5084064"/>
            <a:ext cx="367148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882113" y="3186683"/>
            <a:ext cx="471445" cy="4754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748519" y="5684621"/>
            <a:ext cx="739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数据平台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845207" y="2516055"/>
            <a:ext cx="545256" cy="505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97140" y="1667255"/>
            <a:ext cx="2098675" cy="297180"/>
          </a:xfrm>
          <a:custGeom>
            <a:avLst/>
            <a:gdLst/>
            <a:ahLst/>
            <a:cxnLst/>
            <a:rect l="l" t="t" r="r" b="b"/>
            <a:pathLst>
              <a:path w="2098675" h="297180">
                <a:moveTo>
                  <a:pt x="0" y="297179"/>
                </a:moveTo>
                <a:lnTo>
                  <a:pt x="2098548" y="297179"/>
                </a:lnTo>
                <a:lnTo>
                  <a:pt x="2098548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07934" y="1569700"/>
            <a:ext cx="3092450" cy="67373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lang="en-US"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支付平台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762635">
              <a:lnSpc>
                <a:spcPct val="100000"/>
              </a:lnSpc>
              <a:spcBef>
                <a:spcPts val="735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支持微信、支付宝、电</a:t>
            </a:r>
            <a:r>
              <a:rPr sz="1400" b="1" spc="-15" dirty="0">
                <a:latin typeface="微软雅黑" panose="020B0503020204020204" charset="-122"/>
                <a:cs typeface="微软雅黑" panose="020B0503020204020204" charset="-122"/>
              </a:rPr>
              <a:t>子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钱包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06486" y="4297755"/>
            <a:ext cx="583224" cy="6385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86684" y="3412550"/>
            <a:ext cx="609126" cy="5482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47069" y="5114756"/>
            <a:ext cx="652011" cy="9335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23504" y="3765550"/>
            <a:ext cx="1137920" cy="173990"/>
          </a:xfrm>
          <a:custGeom>
            <a:avLst/>
            <a:gdLst/>
            <a:ahLst/>
            <a:cxnLst/>
            <a:rect l="l" t="t" r="r" b="b"/>
            <a:pathLst>
              <a:path w="1137920" h="173989">
                <a:moveTo>
                  <a:pt x="1009650" y="97789"/>
                </a:moveTo>
                <a:lnTo>
                  <a:pt x="994802" y="100778"/>
                </a:lnTo>
                <a:lnTo>
                  <a:pt x="982694" y="108934"/>
                </a:lnTo>
                <a:lnTo>
                  <a:pt x="974538" y="121042"/>
                </a:lnTo>
                <a:lnTo>
                  <a:pt x="971550" y="135889"/>
                </a:lnTo>
                <a:lnTo>
                  <a:pt x="974538" y="150737"/>
                </a:lnTo>
                <a:lnTo>
                  <a:pt x="982694" y="162845"/>
                </a:lnTo>
                <a:lnTo>
                  <a:pt x="994802" y="171001"/>
                </a:lnTo>
                <a:lnTo>
                  <a:pt x="1009650" y="173989"/>
                </a:lnTo>
                <a:lnTo>
                  <a:pt x="1024497" y="171001"/>
                </a:lnTo>
                <a:lnTo>
                  <a:pt x="1036605" y="162845"/>
                </a:lnTo>
                <a:lnTo>
                  <a:pt x="1044761" y="150737"/>
                </a:lnTo>
                <a:lnTo>
                  <a:pt x="1046471" y="142239"/>
                </a:lnTo>
                <a:lnTo>
                  <a:pt x="1009650" y="142239"/>
                </a:lnTo>
                <a:lnTo>
                  <a:pt x="1009650" y="129539"/>
                </a:lnTo>
                <a:lnTo>
                  <a:pt x="1046471" y="129539"/>
                </a:lnTo>
                <a:lnTo>
                  <a:pt x="1044761" y="121042"/>
                </a:lnTo>
                <a:lnTo>
                  <a:pt x="1036605" y="108934"/>
                </a:lnTo>
                <a:lnTo>
                  <a:pt x="1024497" y="100778"/>
                </a:lnTo>
                <a:lnTo>
                  <a:pt x="1009650" y="97789"/>
                </a:lnTo>
                <a:close/>
              </a:path>
              <a:path w="1137920" h="173989">
                <a:moveTo>
                  <a:pt x="1046471" y="129539"/>
                </a:moveTo>
                <a:lnTo>
                  <a:pt x="1009650" y="129539"/>
                </a:lnTo>
                <a:lnTo>
                  <a:pt x="1009650" y="142239"/>
                </a:lnTo>
                <a:lnTo>
                  <a:pt x="1046471" y="142239"/>
                </a:lnTo>
                <a:lnTo>
                  <a:pt x="1047750" y="135889"/>
                </a:lnTo>
                <a:lnTo>
                  <a:pt x="1046471" y="129539"/>
                </a:lnTo>
                <a:close/>
              </a:path>
              <a:path w="1137920" h="173989">
                <a:moveTo>
                  <a:pt x="1124839" y="129539"/>
                </a:moveTo>
                <a:lnTo>
                  <a:pt x="1046471" y="129539"/>
                </a:lnTo>
                <a:lnTo>
                  <a:pt x="1047750" y="135889"/>
                </a:lnTo>
                <a:lnTo>
                  <a:pt x="1046471" y="142239"/>
                </a:lnTo>
                <a:lnTo>
                  <a:pt x="1137539" y="142239"/>
                </a:lnTo>
                <a:lnTo>
                  <a:pt x="1137539" y="135889"/>
                </a:lnTo>
                <a:lnTo>
                  <a:pt x="1124839" y="135889"/>
                </a:lnTo>
                <a:lnTo>
                  <a:pt x="1124839" y="129539"/>
                </a:lnTo>
                <a:close/>
              </a:path>
              <a:path w="1137920" h="173989">
                <a:moveTo>
                  <a:pt x="1124839" y="6350"/>
                </a:moveTo>
                <a:lnTo>
                  <a:pt x="1124839" y="135889"/>
                </a:lnTo>
                <a:lnTo>
                  <a:pt x="1131189" y="129539"/>
                </a:lnTo>
                <a:lnTo>
                  <a:pt x="1137539" y="129539"/>
                </a:lnTo>
                <a:lnTo>
                  <a:pt x="1137539" y="12700"/>
                </a:lnTo>
                <a:lnTo>
                  <a:pt x="1131189" y="12700"/>
                </a:lnTo>
                <a:lnTo>
                  <a:pt x="1124839" y="6350"/>
                </a:lnTo>
                <a:close/>
              </a:path>
              <a:path w="1137920" h="173989">
                <a:moveTo>
                  <a:pt x="1137539" y="129539"/>
                </a:moveTo>
                <a:lnTo>
                  <a:pt x="1131189" y="129539"/>
                </a:lnTo>
                <a:lnTo>
                  <a:pt x="1124839" y="135889"/>
                </a:lnTo>
                <a:lnTo>
                  <a:pt x="1137539" y="135889"/>
                </a:lnTo>
                <a:lnTo>
                  <a:pt x="1137539" y="129539"/>
                </a:lnTo>
                <a:close/>
              </a:path>
              <a:path w="1137920" h="173989">
                <a:moveTo>
                  <a:pt x="1137539" y="0"/>
                </a:moveTo>
                <a:lnTo>
                  <a:pt x="0" y="0"/>
                </a:lnTo>
                <a:lnTo>
                  <a:pt x="0" y="12700"/>
                </a:lnTo>
                <a:lnTo>
                  <a:pt x="1124839" y="12700"/>
                </a:lnTo>
                <a:lnTo>
                  <a:pt x="1124839" y="6350"/>
                </a:lnTo>
                <a:lnTo>
                  <a:pt x="1137539" y="6350"/>
                </a:lnTo>
                <a:lnTo>
                  <a:pt x="1137539" y="0"/>
                </a:lnTo>
                <a:close/>
              </a:path>
              <a:path w="1137920" h="173989">
                <a:moveTo>
                  <a:pt x="1137539" y="6350"/>
                </a:moveTo>
                <a:lnTo>
                  <a:pt x="1124839" y="6350"/>
                </a:lnTo>
                <a:lnTo>
                  <a:pt x="1131189" y="12700"/>
                </a:lnTo>
                <a:lnTo>
                  <a:pt x="1137539" y="12700"/>
                </a:lnTo>
                <a:lnTo>
                  <a:pt x="1137539" y="63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23504" y="5388609"/>
            <a:ext cx="1137920" cy="173990"/>
          </a:xfrm>
          <a:custGeom>
            <a:avLst/>
            <a:gdLst/>
            <a:ahLst/>
            <a:cxnLst/>
            <a:rect l="l" t="t" r="r" b="b"/>
            <a:pathLst>
              <a:path w="1137920" h="173989">
                <a:moveTo>
                  <a:pt x="1009650" y="97789"/>
                </a:moveTo>
                <a:lnTo>
                  <a:pt x="994802" y="100778"/>
                </a:lnTo>
                <a:lnTo>
                  <a:pt x="982694" y="108934"/>
                </a:lnTo>
                <a:lnTo>
                  <a:pt x="974538" y="121042"/>
                </a:lnTo>
                <a:lnTo>
                  <a:pt x="971550" y="135889"/>
                </a:lnTo>
                <a:lnTo>
                  <a:pt x="974538" y="150737"/>
                </a:lnTo>
                <a:lnTo>
                  <a:pt x="982694" y="162845"/>
                </a:lnTo>
                <a:lnTo>
                  <a:pt x="994802" y="171001"/>
                </a:lnTo>
                <a:lnTo>
                  <a:pt x="1009650" y="173989"/>
                </a:lnTo>
                <a:lnTo>
                  <a:pt x="1024497" y="171001"/>
                </a:lnTo>
                <a:lnTo>
                  <a:pt x="1036605" y="162845"/>
                </a:lnTo>
                <a:lnTo>
                  <a:pt x="1044761" y="150737"/>
                </a:lnTo>
                <a:lnTo>
                  <a:pt x="1046471" y="142239"/>
                </a:lnTo>
                <a:lnTo>
                  <a:pt x="1009650" y="142239"/>
                </a:lnTo>
                <a:lnTo>
                  <a:pt x="1009650" y="129539"/>
                </a:lnTo>
                <a:lnTo>
                  <a:pt x="1046471" y="129539"/>
                </a:lnTo>
                <a:lnTo>
                  <a:pt x="1044761" y="121042"/>
                </a:lnTo>
                <a:lnTo>
                  <a:pt x="1036605" y="108934"/>
                </a:lnTo>
                <a:lnTo>
                  <a:pt x="1024497" y="100778"/>
                </a:lnTo>
                <a:lnTo>
                  <a:pt x="1009650" y="97789"/>
                </a:lnTo>
                <a:close/>
              </a:path>
              <a:path w="1137920" h="173989">
                <a:moveTo>
                  <a:pt x="1046471" y="129539"/>
                </a:moveTo>
                <a:lnTo>
                  <a:pt x="1009650" y="129539"/>
                </a:lnTo>
                <a:lnTo>
                  <a:pt x="1009650" y="142239"/>
                </a:lnTo>
                <a:lnTo>
                  <a:pt x="1046471" y="142239"/>
                </a:lnTo>
                <a:lnTo>
                  <a:pt x="1047750" y="135889"/>
                </a:lnTo>
                <a:lnTo>
                  <a:pt x="1046471" y="129539"/>
                </a:lnTo>
                <a:close/>
              </a:path>
              <a:path w="1137920" h="173989">
                <a:moveTo>
                  <a:pt x="1124839" y="129539"/>
                </a:moveTo>
                <a:lnTo>
                  <a:pt x="1046471" y="129539"/>
                </a:lnTo>
                <a:lnTo>
                  <a:pt x="1047750" y="135889"/>
                </a:lnTo>
                <a:lnTo>
                  <a:pt x="1046471" y="142239"/>
                </a:lnTo>
                <a:lnTo>
                  <a:pt x="1137539" y="142239"/>
                </a:lnTo>
                <a:lnTo>
                  <a:pt x="1137539" y="135889"/>
                </a:lnTo>
                <a:lnTo>
                  <a:pt x="1124839" y="135889"/>
                </a:lnTo>
                <a:lnTo>
                  <a:pt x="1124839" y="129539"/>
                </a:lnTo>
                <a:close/>
              </a:path>
              <a:path w="1137920" h="173989">
                <a:moveTo>
                  <a:pt x="1124839" y="6349"/>
                </a:moveTo>
                <a:lnTo>
                  <a:pt x="1124839" y="135889"/>
                </a:lnTo>
                <a:lnTo>
                  <a:pt x="1131189" y="129539"/>
                </a:lnTo>
                <a:lnTo>
                  <a:pt x="1137539" y="129539"/>
                </a:lnTo>
                <a:lnTo>
                  <a:pt x="1137539" y="12699"/>
                </a:lnTo>
                <a:lnTo>
                  <a:pt x="1131189" y="12699"/>
                </a:lnTo>
                <a:lnTo>
                  <a:pt x="1124839" y="6349"/>
                </a:lnTo>
                <a:close/>
              </a:path>
              <a:path w="1137920" h="173989">
                <a:moveTo>
                  <a:pt x="1137539" y="129539"/>
                </a:moveTo>
                <a:lnTo>
                  <a:pt x="1131189" y="129539"/>
                </a:lnTo>
                <a:lnTo>
                  <a:pt x="1124839" y="135889"/>
                </a:lnTo>
                <a:lnTo>
                  <a:pt x="1137539" y="135889"/>
                </a:lnTo>
                <a:lnTo>
                  <a:pt x="1137539" y="129539"/>
                </a:lnTo>
                <a:close/>
              </a:path>
              <a:path w="1137920" h="173989">
                <a:moveTo>
                  <a:pt x="1137539" y="0"/>
                </a:moveTo>
                <a:lnTo>
                  <a:pt x="0" y="0"/>
                </a:lnTo>
                <a:lnTo>
                  <a:pt x="0" y="12699"/>
                </a:lnTo>
                <a:lnTo>
                  <a:pt x="1124839" y="12699"/>
                </a:lnTo>
                <a:lnTo>
                  <a:pt x="1124839" y="6349"/>
                </a:lnTo>
                <a:lnTo>
                  <a:pt x="1137539" y="6349"/>
                </a:lnTo>
                <a:lnTo>
                  <a:pt x="1137539" y="0"/>
                </a:lnTo>
                <a:close/>
              </a:path>
              <a:path w="1137920" h="173989">
                <a:moveTo>
                  <a:pt x="1137539" y="6349"/>
                </a:moveTo>
                <a:lnTo>
                  <a:pt x="1124839" y="6349"/>
                </a:lnTo>
                <a:lnTo>
                  <a:pt x="1131189" y="12699"/>
                </a:lnTo>
                <a:lnTo>
                  <a:pt x="1137539" y="12699"/>
                </a:lnTo>
                <a:lnTo>
                  <a:pt x="1137539" y="634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76511" y="2393518"/>
            <a:ext cx="849565" cy="7465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23504" y="2855722"/>
            <a:ext cx="1137920" cy="173990"/>
          </a:xfrm>
          <a:custGeom>
            <a:avLst/>
            <a:gdLst/>
            <a:ahLst/>
            <a:cxnLst/>
            <a:rect l="l" t="t" r="r" b="b"/>
            <a:pathLst>
              <a:path w="1137920" h="173989">
                <a:moveTo>
                  <a:pt x="1009650" y="97789"/>
                </a:moveTo>
                <a:lnTo>
                  <a:pt x="994802" y="100778"/>
                </a:lnTo>
                <a:lnTo>
                  <a:pt x="982694" y="108934"/>
                </a:lnTo>
                <a:lnTo>
                  <a:pt x="974538" y="121042"/>
                </a:lnTo>
                <a:lnTo>
                  <a:pt x="971550" y="135889"/>
                </a:lnTo>
                <a:lnTo>
                  <a:pt x="974538" y="150737"/>
                </a:lnTo>
                <a:lnTo>
                  <a:pt x="982694" y="162845"/>
                </a:lnTo>
                <a:lnTo>
                  <a:pt x="994802" y="171001"/>
                </a:lnTo>
                <a:lnTo>
                  <a:pt x="1009650" y="173989"/>
                </a:lnTo>
                <a:lnTo>
                  <a:pt x="1024497" y="171001"/>
                </a:lnTo>
                <a:lnTo>
                  <a:pt x="1036605" y="162845"/>
                </a:lnTo>
                <a:lnTo>
                  <a:pt x="1044761" y="150737"/>
                </a:lnTo>
                <a:lnTo>
                  <a:pt x="1046471" y="142239"/>
                </a:lnTo>
                <a:lnTo>
                  <a:pt x="1009650" y="142239"/>
                </a:lnTo>
                <a:lnTo>
                  <a:pt x="1009650" y="129539"/>
                </a:lnTo>
                <a:lnTo>
                  <a:pt x="1046471" y="129539"/>
                </a:lnTo>
                <a:lnTo>
                  <a:pt x="1044761" y="121042"/>
                </a:lnTo>
                <a:lnTo>
                  <a:pt x="1036605" y="108934"/>
                </a:lnTo>
                <a:lnTo>
                  <a:pt x="1024497" y="100778"/>
                </a:lnTo>
                <a:lnTo>
                  <a:pt x="1009650" y="97789"/>
                </a:lnTo>
                <a:close/>
              </a:path>
              <a:path w="1137920" h="173989">
                <a:moveTo>
                  <a:pt x="1046471" y="129539"/>
                </a:moveTo>
                <a:lnTo>
                  <a:pt x="1009650" y="129539"/>
                </a:lnTo>
                <a:lnTo>
                  <a:pt x="1009650" y="142239"/>
                </a:lnTo>
                <a:lnTo>
                  <a:pt x="1046471" y="142239"/>
                </a:lnTo>
                <a:lnTo>
                  <a:pt x="1047750" y="135889"/>
                </a:lnTo>
                <a:lnTo>
                  <a:pt x="1046471" y="129539"/>
                </a:lnTo>
                <a:close/>
              </a:path>
              <a:path w="1137920" h="173989">
                <a:moveTo>
                  <a:pt x="1124839" y="129539"/>
                </a:moveTo>
                <a:lnTo>
                  <a:pt x="1046471" y="129539"/>
                </a:lnTo>
                <a:lnTo>
                  <a:pt x="1047750" y="135889"/>
                </a:lnTo>
                <a:lnTo>
                  <a:pt x="1046471" y="142239"/>
                </a:lnTo>
                <a:lnTo>
                  <a:pt x="1137539" y="142239"/>
                </a:lnTo>
                <a:lnTo>
                  <a:pt x="1137539" y="135889"/>
                </a:lnTo>
                <a:lnTo>
                  <a:pt x="1124839" y="135889"/>
                </a:lnTo>
                <a:lnTo>
                  <a:pt x="1124839" y="129539"/>
                </a:lnTo>
                <a:close/>
              </a:path>
              <a:path w="1137920" h="173989">
                <a:moveTo>
                  <a:pt x="1124839" y="6350"/>
                </a:moveTo>
                <a:lnTo>
                  <a:pt x="1124839" y="135889"/>
                </a:lnTo>
                <a:lnTo>
                  <a:pt x="1131189" y="129539"/>
                </a:lnTo>
                <a:lnTo>
                  <a:pt x="1137539" y="129539"/>
                </a:lnTo>
                <a:lnTo>
                  <a:pt x="1137539" y="12700"/>
                </a:lnTo>
                <a:lnTo>
                  <a:pt x="1131189" y="12700"/>
                </a:lnTo>
                <a:lnTo>
                  <a:pt x="1124839" y="6350"/>
                </a:lnTo>
                <a:close/>
              </a:path>
              <a:path w="1137920" h="173989">
                <a:moveTo>
                  <a:pt x="1137539" y="129539"/>
                </a:moveTo>
                <a:lnTo>
                  <a:pt x="1131189" y="129539"/>
                </a:lnTo>
                <a:lnTo>
                  <a:pt x="1124839" y="135889"/>
                </a:lnTo>
                <a:lnTo>
                  <a:pt x="1137539" y="135889"/>
                </a:lnTo>
                <a:lnTo>
                  <a:pt x="1137539" y="129539"/>
                </a:lnTo>
                <a:close/>
              </a:path>
              <a:path w="1137920" h="173989">
                <a:moveTo>
                  <a:pt x="1137539" y="0"/>
                </a:moveTo>
                <a:lnTo>
                  <a:pt x="0" y="0"/>
                </a:lnTo>
                <a:lnTo>
                  <a:pt x="0" y="12700"/>
                </a:lnTo>
                <a:lnTo>
                  <a:pt x="1124839" y="12700"/>
                </a:lnTo>
                <a:lnTo>
                  <a:pt x="1124839" y="6350"/>
                </a:lnTo>
                <a:lnTo>
                  <a:pt x="1137539" y="6350"/>
                </a:lnTo>
                <a:lnTo>
                  <a:pt x="1137539" y="0"/>
                </a:lnTo>
                <a:close/>
              </a:path>
              <a:path w="1137920" h="173989">
                <a:moveTo>
                  <a:pt x="1137539" y="6350"/>
                </a:moveTo>
                <a:lnTo>
                  <a:pt x="1124839" y="6350"/>
                </a:lnTo>
                <a:lnTo>
                  <a:pt x="1131189" y="12700"/>
                </a:lnTo>
                <a:lnTo>
                  <a:pt x="1137539" y="12700"/>
                </a:lnTo>
                <a:lnTo>
                  <a:pt x="1137539" y="63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23504" y="4596129"/>
            <a:ext cx="1137920" cy="173990"/>
          </a:xfrm>
          <a:custGeom>
            <a:avLst/>
            <a:gdLst/>
            <a:ahLst/>
            <a:cxnLst/>
            <a:rect l="l" t="t" r="r" b="b"/>
            <a:pathLst>
              <a:path w="1137920" h="173989">
                <a:moveTo>
                  <a:pt x="1009650" y="97790"/>
                </a:moveTo>
                <a:lnTo>
                  <a:pt x="994802" y="100778"/>
                </a:lnTo>
                <a:lnTo>
                  <a:pt x="982694" y="108934"/>
                </a:lnTo>
                <a:lnTo>
                  <a:pt x="974538" y="121042"/>
                </a:lnTo>
                <a:lnTo>
                  <a:pt x="971550" y="135890"/>
                </a:lnTo>
                <a:lnTo>
                  <a:pt x="974538" y="150737"/>
                </a:lnTo>
                <a:lnTo>
                  <a:pt x="982694" y="162845"/>
                </a:lnTo>
                <a:lnTo>
                  <a:pt x="994802" y="171001"/>
                </a:lnTo>
                <a:lnTo>
                  <a:pt x="1009650" y="173990"/>
                </a:lnTo>
                <a:lnTo>
                  <a:pt x="1024497" y="171001"/>
                </a:lnTo>
                <a:lnTo>
                  <a:pt x="1036605" y="162845"/>
                </a:lnTo>
                <a:lnTo>
                  <a:pt x="1044761" y="150737"/>
                </a:lnTo>
                <a:lnTo>
                  <a:pt x="1046471" y="142240"/>
                </a:lnTo>
                <a:lnTo>
                  <a:pt x="1009650" y="142240"/>
                </a:lnTo>
                <a:lnTo>
                  <a:pt x="1009650" y="129540"/>
                </a:lnTo>
                <a:lnTo>
                  <a:pt x="1046471" y="129540"/>
                </a:lnTo>
                <a:lnTo>
                  <a:pt x="1044761" y="121042"/>
                </a:lnTo>
                <a:lnTo>
                  <a:pt x="1036605" y="108934"/>
                </a:lnTo>
                <a:lnTo>
                  <a:pt x="1024497" y="100778"/>
                </a:lnTo>
                <a:lnTo>
                  <a:pt x="1009650" y="97790"/>
                </a:lnTo>
                <a:close/>
              </a:path>
              <a:path w="1137920" h="173989">
                <a:moveTo>
                  <a:pt x="1046471" y="129540"/>
                </a:moveTo>
                <a:lnTo>
                  <a:pt x="1009650" y="129540"/>
                </a:lnTo>
                <a:lnTo>
                  <a:pt x="1009650" y="142240"/>
                </a:lnTo>
                <a:lnTo>
                  <a:pt x="1046471" y="142240"/>
                </a:lnTo>
                <a:lnTo>
                  <a:pt x="1047750" y="135890"/>
                </a:lnTo>
                <a:lnTo>
                  <a:pt x="1046471" y="129540"/>
                </a:lnTo>
                <a:close/>
              </a:path>
              <a:path w="1137920" h="173989">
                <a:moveTo>
                  <a:pt x="1124839" y="129540"/>
                </a:moveTo>
                <a:lnTo>
                  <a:pt x="1046471" y="129540"/>
                </a:lnTo>
                <a:lnTo>
                  <a:pt x="1047750" y="135890"/>
                </a:lnTo>
                <a:lnTo>
                  <a:pt x="1046471" y="142240"/>
                </a:lnTo>
                <a:lnTo>
                  <a:pt x="1137539" y="142240"/>
                </a:lnTo>
                <a:lnTo>
                  <a:pt x="1137539" y="135890"/>
                </a:lnTo>
                <a:lnTo>
                  <a:pt x="1124839" y="135890"/>
                </a:lnTo>
                <a:lnTo>
                  <a:pt x="1124839" y="129540"/>
                </a:lnTo>
                <a:close/>
              </a:path>
              <a:path w="1137920" h="173989">
                <a:moveTo>
                  <a:pt x="1124839" y="6350"/>
                </a:moveTo>
                <a:lnTo>
                  <a:pt x="1124839" y="135890"/>
                </a:lnTo>
                <a:lnTo>
                  <a:pt x="1131189" y="129540"/>
                </a:lnTo>
                <a:lnTo>
                  <a:pt x="1137539" y="129540"/>
                </a:lnTo>
                <a:lnTo>
                  <a:pt x="1137539" y="12700"/>
                </a:lnTo>
                <a:lnTo>
                  <a:pt x="1131189" y="12700"/>
                </a:lnTo>
                <a:lnTo>
                  <a:pt x="1124839" y="6350"/>
                </a:lnTo>
                <a:close/>
              </a:path>
              <a:path w="1137920" h="173989">
                <a:moveTo>
                  <a:pt x="1137539" y="129540"/>
                </a:moveTo>
                <a:lnTo>
                  <a:pt x="1131189" y="129540"/>
                </a:lnTo>
                <a:lnTo>
                  <a:pt x="1124839" y="135890"/>
                </a:lnTo>
                <a:lnTo>
                  <a:pt x="1137539" y="135890"/>
                </a:lnTo>
                <a:lnTo>
                  <a:pt x="1137539" y="129540"/>
                </a:lnTo>
                <a:close/>
              </a:path>
              <a:path w="1137920" h="173989">
                <a:moveTo>
                  <a:pt x="1137539" y="0"/>
                </a:moveTo>
                <a:lnTo>
                  <a:pt x="0" y="0"/>
                </a:lnTo>
                <a:lnTo>
                  <a:pt x="0" y="12700"/>
                </a:lnTo>
                <a:lnTo>
                  <a:pt x="1124839" y="12700"/>
                </a:lnTo>
                <a:lnTo>
                  <a:pt x="1124839" y="6350"/>
                </a:lnTo>
                <a:lnTo>
                  <a:pt x="1137539" y="6350"/>
                </a:lnTo>
                <a:lnTo>
                  <a:pt x="1137539" y="0"/>
                </a:lnTo>
                <a:close/>
              </a:path>
              <a:path w="1137920" h="173989">
                <a:moveTo>
                  <a:pt x="1137539" y="6350"/>
                </a:moveTo>
                <a:lnTo>
                  <a:pt x="1124839" y="6350"/>
                </a:lnTo>
                <a:lnTo>
                  <a:pt x="1131189" y="12700"/>
                </a:lnTo>
                <a:lnTo>
                  <a:pt x="1137539" y="12700"/>
                </a:lnTo>
                <a:lnTo>
                  <a:pt x="1137539" y="63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36152" y="1260347"/>
            <a:ext cx="815340" cy="8153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457690" y="1589112"/>
            <a:ext cx="464527" cy="4586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8" name="object 3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298023" y="2572511"/>
          <a:ext cx="3529330" cy="3241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5849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2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触摸收银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65913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机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584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有线扫描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R w="12700">
                      <a:solidFill>
                        <a:srgbClr val="41709C"/>
                      </a:solidFill>
                      <a:prstDash val="solid"/>
                    </a:lnR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6891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4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营销平台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1369695">
                        <a:lnSpc>
                          <a:spcPts val="1120"/>
                        </a:lnSpc>
                      </a:pPr>
                      <a:r>
                        <a:rPr sz="12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枪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4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28575">
                      <a:solidFill>
                        <a:srgbClr val="5B9BD4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14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064260" marR="398145" indent="-1270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200" b="1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POS</a:t>
                      </a:r>
                      <a:r>
                        <a:rPr sz="12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热敏 小票打印机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141095" marR="47498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收银小白盒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R w="12700">
                      <a:solidFill>
                        <a:srgbClr val="41709C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T w="19050">
                      <a:solidFill>
                        <a:srgbClr val="5B9BD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39" name="object 39"/>
          <p:cNvSpPr txBox="1"/>
          <p:nvPr/>
        </p:nvSpPr>
        <p:spPr>
          <a:xfrm>
            <a:off x="78739" y="794384"/>
            <a:ext cx="3683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提高食堂管理水平和员工就餐满意度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36257" y="4201032"/>
            <a:ext cx="4571238" cy="1930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3750" y="1179830"/>
            <a:ext cx="3106420" cy="27038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307975" y="952500"/>
            <a:ext cx="11747500" cy="2141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015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z="1800" b="1" dirty="0">
                <a:solidFill>
                  <a:srgbClr val="0086D5"/>
                </a:solidFill>
                <a:latin typeface="微软雅黑" panose="020B0503020204020204" charset="-122"/>
              </a:rPr>
              <a:t>园区现状：</a:t>
            </a:r>
          </a:p>
          <a:p>
            <a:pPr marL="3985260" indent="0" algn="just" defTabSz="914400">
              <a:lnSpc>
                <a:spcPts val="2000"/>
              </a:lnSpc>
              <a:spcBef>
                <a:spcPts val="1420"/>
              </a:spcBef>
              <a:spcAft>
                <a:spcPts val="500"/>
              </a:spcAft>
              <a:buFont typeface="Wingdings" panose="05000000000000000000"/>
              <a:buChar char="◼"/>
              <a:tabLst>
                <a:tab pos="3985260" algn="l"/>
                <a:tab pos="3985895" algn="l"/>
              </a:tabLst>
            </a:pP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经济基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础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薄弱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，中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西部地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区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的经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济发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展水平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东部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沿海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发达地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区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依然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差距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显著；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3985260" indent="0" algn="just" defTabSz="914400">
              <a:lnSpc>
                <a:spcPts val="2000"/>
              </a:lnSpc>
              <a:spcBef>
                <a:spcPts val="840"/>
              </a:spcBef>
              <a:spcAft>
                <a:spcPts val="500"/>
              </a:spcAft>
              <a:buFont typeface="Wingdings" panose="05000000000000000000"/>
              <a:buChar char="◼"/>
              <a:tabLst>
                <a:tab pos="3985260" algn="l"/>
                <a:tab pos="3985895" algn="l"/>
              </a:tabLst>
            </a:pP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多地都在上产业园，</a:t>
            </a:r>
            <a:r>
              <a:rPr sz="1600" dirty="0">
                <a:latin typeface="微软雅黑" panose="020B0503020204020204" charset="-122"/>
              </a:rPr>
              <a:t>园</a:t>
            </a:r>
            <a:r>
              <a:rPr sz="1600" spc="-15" dirty="0">
                <a:latin typeface="微软雅黑" panose="020B0503020204020204" charset="-122"/>
              </a:rPr>
              <a:t>区</a:t>
            </a:r>
            <a:r>
              <a:rPr sz="1600" dirty="0">
                <a:latin typeface="微软雅黑" panose="020B0503020204020204" charset="-122"/>
              </a:rPr>
              <a:t>内的</a:t>
            </a:r>
            <a:r>
              <a:rPr sz="1600" spc="-15" dirty="0">
                <a:latin typeface="微软雅黑" panose="020B0503020204020204" charset="-122"/>
              </a:rPr>
              <a:t>关</a:t>
            </a:r>
            <a:r>
              <a:rPr sz="1600" dirty="0">
                <a:latin typeface="微软雅黑" panose="020B0503020204020204" charset="-122"/>
              </a:rPr>
              <a:t>联度</a:t>
            </a:r>
            <a:r>
              <a:rPr sz="1600" spc="-15" dirty="0">
                <a:latin typeface="微软雅黑" panose="020B0503020204020204" charset="-122"/>
              </a:rPr>
              <a:t>不</a:t>
            </a:r>
            <a:r>
              <a:rPr sz="1600" dirty="0">
                <a:latin typeface="微软雅黑" panose="020B0503020204020204" charset="-122"/>
              </a:rPr>
              <a:t>高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互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补性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强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3985260" indent="0" algn="just" defTabSz="914400">
              <a:lnSpc>
                <a:spcPts val="2000"/>
              </a:lnSpc>
              <a:spcBef>
                <a:spcPts val="840"/>
              </a:spcBef>
              <a:spcAft>
                <a:spcPts val="500"/>
              </a:spcAft>
              <a:buFont typeface="Wingdings" panose="05000000000000000000"/>
              <a:buChar char="◼"/>
              <a:tabLst>
                <a:tab pos="3985260" algn="l"/>
                <a:tab pos="3985895" algn="l"/>
              </a:tabLst>
            </a:pP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有带动行业发展的龙头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骨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干企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业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少，</a:t>
            </a:r>
            <a:r>
              <a:rPr sz="1600" spc="-10" dirty="0">
                <a:latin typeface="微软雅黑" panose="020B0503020204020204" charset="-122"/>
              </a:rPr>
              <a:t>产</a:t>
            </a:r>
            <a:r>
              <a:rPr sz="1600" dirty="0">
                <a:latin typeface="微软雅黑" panose="020B0503020204020204" charset="-122"/>
              </a:rPr>
              <a:t>业分</a:t>
            </a:r>
            <a:r>
              <a:rPr sz="1600" spc="-10" dirty="0">
                <a:latin typeface="微软雅黑" panose="020B0503020204020204" charset="-122"/>
              </a:rPr>
              <a:t>工</a:t>
            </a:r>
            <a:r>
              <a:rPr sz="1600" dirty="0">
                <a:latin typeface="微软雅黑" panose="020B0503020204020204" charset="-122"/>
              </a:rPr>
              <a:t>不明</a:t>
            </a:r>
            <a:r>
              <a:rPr sz="1600" spc="-20" dirty="0">
                <a:latin typeface="微软雅黑" panose="020B0503020204020204" charset="-122"/>
              </a:rPr>
              <a:t>确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；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3985260" indent="0" algn="just" defTabSz="914400">
              <a:lnSpc>
                <a:spcPts val="2000"/>
              </a:lnSpc>
              <a:spcBef>
                <a:spcPts val="840"/>
              </a:spcBef>
              <a:spcAft>
                <a:spcPts val="500"/>
              </a:spcAft>
              <a:buFont typeface="Wingdings" panose="05000000000000000000"/>
              <a:buChar char="◼"/>
              <a:tabLst>
                <a:tab pos="3985260" algn="l"/>
                <a:tab pos="3985895" algn="l"/>
              </a:tabLst>
            </a:pP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基础设施依然不完善，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资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金不</a:t>
            </a:r>
            <a:r>
              <a:rPr sz="1600" b="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足</a:t>
            </a:r>
            <a:r>
              <a:rPr sz="1600" b="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；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268" y="6416252"/>
            <a:ext cx="1358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4</a:t>
            </a:fld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710" y="4028440"/>
            <a:ext cx="7075170" cy="2103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发展机遇：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471170" indent="0" algn="just" defTabSz="914400" fontAlgn="auto">
              <a:lnSpc>
                <a:spcPts val="2000"/>
              </a:lnSpc>
              <a:spcBef>
                <a:spcPts val="940"/>
              </a:spcBef>
              <a:spcAft>
                <a:spcPts val="500"/>
              </a:spcAft>
              <a:buFont typeface="Wingdings" panose="05000000000000000000"/>
              <a:buChar char="◼"/>
              <a:tabLst>
                <a:tab pos="471170" algn="l"/>
                <a:tab pos="471805" algn="l"/>
              </a:tabLst>
            </a:pPr>
            <a:r>
              <a:rPr sz="160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经济发达地区的</a:t>
            </a:r>
            <a:r>
              <a:rPr sz="16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产业转移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471170" indent="0" algn="just" defTabSz="914400" fontAlgn="auto">
              <a:lnSpc>
                <a:spcPts val="2000"/>
              </a:lnSpc>
              <a:spcBef>
                <a:spcPts val="840"/>
              </a:spcBef>
              <a:spcAft>
                <a:spcPts val="500"/>
              </a:spcAft>
              <a:buFont typeface="Wingdings" panose="05000000000000000000"/>
              <a:buChar char="◼"/>
              <a:tabLst>
                <a:tab pos="471170" algn="l"/>
                <a:tab pos="471805" algn="l"/>
              </a:tabLst>
            </a:pPr>
            <a:r>
              <a:rPr sz="160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一线城市的</a:t>
            </a:r>
            <a:r>
              <a:rPr sz="16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总部经济</a:t>
            </a:r>
            <a:r>
              <a:rPr sz="160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所</a:t>
            </a:r>
            <a:r>
              <a:rPr sz="160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带</a:t>
            </a:r>
            <a:r>
              <a:rPr sz="160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来的</a:t>
            </a:r>
            <a:r>
              <a:rPr sz="160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60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轮新</a:t>
            </a:r>
            <a:r>
              <a:rPr sz="160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发</a:t>
            </a:r>
            <a:r>
              <a:rPr sz="160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471170" indent="0" algn="just" defTabSz="914400" fontAlgn="auto">
              <a:lnSpc>
                <a:spcPts val="2000"/>
              </a:lnSpc>
              <a:spcBef>
                <a:spcPts val="840"/>
              </a:spcBef>
              <a:spcAft>
                <a:spcPts val="500"/>
              </a:spcAft>
              <a:buFont typeface="Wingdings" panose="05000000000000000000"/>
              <a:buChar char="◼"/>
              <a:tabLst>
                <a:tab pos="471170" algn="l"/>
                <a:tab pos="471805" algn="l"/>
              </a:tabLst>
            </a:pPr>
            <a:r>
              <a:rPr sz="160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中西部地区的大开发政</a:t>
            </a:r>
            <a:r>
              <a:rPr sz="160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策</a:t>
            </a:r>
            <a:r>
              <a:rPr sz="160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落地</a:t>
            </a:r>
            <a:r>
              <a:rPr sz="1600" spc="-1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大</a:t>
            </a:r>
            <a:r>
              <a:rPr sz="16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众</a:t>
            </a: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创</a:t>
            </a:r>
            <a:r>
              <a:rPr sz="16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业</a:t>
            </a:r>
            <a:r>
              <a:rPr sz="1600" spc="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600" spc="-1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万</a:t>
            </a:r>
            <a:r>
              <a:rPr sz="1600" spc="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众</a:t>
            </a:r>
            <a:r>
              <a:rPr sz="160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创</a:t>
            </a:r>
            <a:r>
              <a:rPr sz="1600" spc="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新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471170" indent="0" algn="just" defTabSz="914400" fontAlgn="auto">
              <a:lnSpc>
                <a:spcPts val="2000"/>
              </a:lnSpc>
              <a:spcBef>
                <a:spcPts val="840"/>
              </a:spcBef>
              <a:spcAft>
                <a:spcPts val="500"/>
              </a:spcAft>
              <a:buFont typeface="Wingdings" panose="05000000000000000000"/>
              <a:buChar char="◼"/>
              <a:tabLst>
                <a:tab pos="471170" algn="l"/>
                <a:tab pos="471805" algn="l"/>
              </a:tabLst>
            </a:pPr>
            <a:r>
              <a:rPr sz="160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各种地方政府的经济发</a:t>
            </a:r>
            <a:r>
              <a:rPr sz="1600" spc="-1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展</a:t>
            </a:r>
            <a:r>
              <a:rPr sz="16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刺激</a:t>
            </a:r>
            <a:r>
              <a:rPr sz="1600" b="1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政</a:t>
            </a:r>
            <a:r>
              <a:rPr sz="16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策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3576954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智慧食堂</a:t>
            </a:r>
          </a:p>
        </p:txBody>
      </p:sp>
      <p:sp>
        <p:nvSpPr>
          <p:cNvPr id="3" name="object 3"/>
          <p:cNvSpPr/>
          <p:nvPr/>
        </p:nvSpPr>
        <p:spPr>
          <a:xfrm>
            <a:off x="6434318" y="5813680"/>
            <a:ext cx="4476006" cy="259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51091" y="5821679"/>
            <a:ext cx="4392295" cy="184785"/>
          </a:xfrm>
          <a:custGeom>
            <a:avLst/>
            <a:gdLst/>
            <a:ahLst/>
            <a:cxnLst/>
            <a:rect l="l" t="t" r="r" b="b"/>
            <a:pathLst>
              <a:path w="4392295" h="184785">
                <a:moveTo>
                  <a:pt x="4361434" y="0"/>
                </a:moveTo>
                <a:lnTo>
                  <a:pt x="0" y="0"/>
                </a:lnTo>
                <a:lnTo>
                  <a:pt x="0" y="184404"/>
                </a:lnTo>
                <a:lnTo>
                  <a:pt x="4392168" y="184404"/>
                </a:lnTo>
                <a:lnTo>
                  <a:pt x="4392168" y="30734"/>
                </a:lnTo>
                <a:lnTo>
                  <a:pt x="4389758" y="18768"/>
                </a:lnTo>
                <a:lnTo>
                  <a:pt x="4383182" y="8999"/>
                </a:lnTo>
                <a:lnTo>
                  <a:pt x="4373415" y="2414"/>
                </a:lnTo>
                <a:lnTo>
                  <a:pt x="4361434" y="0"/>
                </a:lnTo>
                <a:close/>
              </a:path>
            </a:pathLst>
          </a:custGeom>
          <a:solidFill>
            <a:srgbClr val="75AF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3282" y="5813680"/>
            <a:ext cx="4476006" cy="259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0055" y="5821679"/>
            <a:ext cx="4392295" cy="184785"/>
          </a:xfrm>
          <a:custGeom>
            <a:avLst/>
            <a:gdLst/>
            <a:ahLst/>
            <a:cxnLst/>
            <a:rect l="l" t="t" r="r" b="b"/>
            <a:pathLst>
              <a:path w="4392295" h="184785">
                <a:moveTo>
                  <a:pt x="4361433" y="0"/>
                </a:moveTo>
                <a:lnTo>
                  <a:pt x="0" y="0"/>
                </a:lnTo>
                <a:lnTo>
                  <a:pt x="0" y="184404"/>
                </a:lnTo>
                <a:lnTo>
                  <a:pt x="4392168" y="184404"/>
                </a:lnTo>
                <a:lnTo>
                  <a:pt x="4392168" y="30734"/>
                </a:lnTo>
                <a:lnTo>
                  <a:pt x="4389758" y="18768"/>
                </a:lnTo>
                <a:lnTo>
                  <a:pt x="4383182" y="8999"/>
                </a:lnTo>
                <a:lnTo>
                  <a:pt x="4373415" y="2414"/>
                </a:lnTo>
                <a:lnTo>
                  <a:pt x="4361433" y="0"/>
                </a:lnTo>
                <a:close/>
              </a:path>
            </a:pathLst>
          </a:custGeom>
          <a:solidFill>
            <a:srgbClr val="75AF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6776" y="5481828"/>
            <a:ext cx="586765" cy="58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2683" y="5507735"/>
            <a:ext cx="484631" cy="484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3531" y="5466588"/>
            <a:ext cx="618731" cy="617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49440" y="5492496"/>
            <a:ext cx="516635" cy="515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84808" y="6008623"/>
            <a:ext cx="1043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485671"/>
                </a:solidFill>
                <a:latin typeface="微软雅黑" panose="020B0503020204020204" charset="-122"/>
                <a:cs typeface="微软雅黑" panose="020B0503020204020204" charset="-122"/>
              </a:rPr>
              <a:t>营销平台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8898" y="5627319"/>
            <a:ext cx="20523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会员充值、企业福利、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菜品促销、推送通知、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03314" y="6008623"/>
            <a:ext cx="1043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485671"/>
                </a:solidFill>
                <a:latin typeface="微软雅黑" panose="020B0503020204020204" charset="-122"/>
                <a:cs typeface="微软雅黑" panose="020B0503020204020204" charset="-122"/>
              </a:rPr>
              <a:t>数据平台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93048" y="5568797"/>
            <a:ext cx="2052320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经营收入、菜品销量、 财务报表、移动报表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54083" y="1447800"/>
            <a:ext cx="3137916" cy="3486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36564" y="1447800"/>
            <a:ext cx="3137916" cy="34869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8376" y="1447800"/>
            <a:ext cx="3137916" cy="3486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1447800"/>
            <a:ext cx="3118104" cy="3486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739" y="738885"/>
            <a:ext cx="3683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提高食堂管理水平和员工就餐满意度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7850"/>
            <a:ext cx="441325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chemeClr val="tx1"/>
                </a:solidFill>
                <a:latin typeface="Arial Black" panose="020B0A04020102020204"/>
                <a:cs typeface="Arial Black" panose="020B0A04020102020204"/>
              </a:rPr>
              <a:t>C</a:t>
            </a:r>
            <a:r>
              <a:rPr lang="en-US" sz="2800" spc="-5" dirty="0">
                <a:solidFill>
                  <a:schemeClr val="tx1"/>
                </a:solidFill>
                <a:latin typeface="Arial Black" panose="020B0A04020102020204"/>
                <a:cs typeface="Arial Black" panose="020B0A04020102020204"/>
              </a:rPr>
              <a:t>affe</a:t>
            </a:r>
            <a:r>
              <a:rPr sz="2800" spc="-15" dirty="0">
                <a:solidFill>
                  <a:schemeClr val="tx1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5" dirty="0">
                <a:solidFill>
                  <a:schemeClr val="tx1"/>
                </a:solidFill>
                <a:latin typeface="Arial Black" panose="020B0A04020102020204"/>
                <a:cs typeface="Arial Black" panose="020B0A04020102020204"/>
              </a:rPr>
              <a:t>Club</a:t>
            </a:r>
          </a:p>
        </p:txBody>
      </p:sp>
      <p:sp>
        <p:nvSpPr>
          <p:cNvPr id="3" name="object 3"/>
          <p:cNvSpPr/>
          <p:nvPr/>
        </p:nvSpPr>
        <p:spPr>
          <a:xfrm>
            <a:off x="821436" y="1338072"/>
            <a:ext cx="4126991" cy="4843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510" y="731977"/>
            <a:ext cx="5969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园区服务落地枢纽，线上线下形成闭环，助力园区持续营收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48428" y="1274063"/>
            <a:ext cx="6524244" cy="4971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" y="78105"/>
            <a:ext cx="6950075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三大主平台提供多样化综合</a:t>
            </a:r>
            <a:r>
              <a:rPr lang="zh-CN" spc="-5" dirty="0"/>
              <a:t>服务</a:t>
            </a:r>
          </a:p>
        </p:txBody>
      </p:sp>
      <p:sp>
        <p:nvSpPr>
          <p:cNvPr id="3" name="object 3"/>
          <p:cNvSpPr/>
          <p:nvPr/>
        </p:nvSpPr>
        <p:spPr>
          <a:xfrm>
            <a:off x="4548533" y="1333647"/>
            <a:ext cx="2480343" cy="4190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01790" y="2256790"/>
            <a:ext cx="1750060" cy="290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租赁运营子系统</a:t>
            </a:r>
            <a:endParaRPr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7680" y="4298315"/>
            <a:ext cx="1598930" cy="428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100"/>
              </a:spcBef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园区互联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endParaRPr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6460" y="3571240"/>
            <a:ext cx="158559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物业管理平台</a:t>
            </a:r>
            <a:endParaRPr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1650" y="2694305"/>
            <a:ext cx="1584325" cy="76200"/>
          </a:xfrm>
          <a:custGeom>
            <a:avLst/>
            <a:gdLst/>
            <a:ahLst/>
            <a:cxnLst/>
            <a:rect l="l" t="t" r="r" b="b"/>
            <a:pathLst>
              <a:path w="1450975" h="91439">
                <a:moveTo>
                  <a:pt x="0" y="91439"/>
                </a:moveTo>
                <a:lnTo>
                  <a:pt x="1450848" y="91439"/>
                </a:lnTo>
                <a:lnTo>
                  <a:pt x="1450848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EF8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7476" y="3942588"/>
            <a:ext cx="1450975" cy="91440"/>
          </a:xfrm>
          <a:custGeom>
            <a:avLst/>
            <a:gdLst/>
            <a:ahLst/>
            <a:cxnLst/>
            <a:rect l="l" t="t" r="r" b="b"/>
            <a:pathLst>
              <a:path w="1450975" h="91439">
                <a:moveTo>
                  <a:pt x="0" y="91439"/>
                </a:moveTo>
                <a:lnTo>
                  <a:pt x="1450848" y="91439"/>
                </a:lnTo>
                <a:lnTo>
                  <a:pt x="1450848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63C1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9730" y="4679950"/>
            <a:ext cx="1562735" cy="76200"/>
          </a:xfrm>
          <a:custGeom>
            <a:avLst/>
            <a:gdLst/>
            <a:ahLst/>
            <a:cxnLst/>
            <a:rect l="l" t="t" r="r" b="b"/>
            <a:pathLst>
              <a:path w="1450975" h="91439">
                <a:moveTo>
                  <a:pt x="0" y="91440"/>
                </a:moveTo>
                <a:lnTo>
                  <a:pt x="1450848" y="91440"/>
                </a:lnTo>
                <a:lnTo>
                  <a:pt x="1450848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46A4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03035" y="2490216"/>
            <a:ext cx="1025652" cy="1452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35720" y="4187774"/>
            <a:ext cx="307340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 fontAlgn="auto">
              <a:lnSpc>
                <a:spcPct val="150000"/>
              </a:lnSpc>
              <a:spcBef>
                <a:spcPts val="100"/>
              </a:spcBef>
            </a:pPr>
            <a:r>
              <a:rPr sz="1000" dirty="0">
                <a:solidFill>
                  <a:srgbClr val="485671"/>
                </a:solidFill>
                <a:latin typeface="微软雅黑" panose="020B0503020204020204" charset="-122"/>
                <a:cs typeface="微软雅黑" panose="020B0503020204020204" charset="-122"/>
              </a:rPr>
              <a:t>园区互联APP是一款把线下管理的机制搬到了线上，能快速解决所需问题、线上资源共享、实时问题交流、企业统计管理等一系列操作</a:t>
            </a:r>
            <a:r>
              <a:rPr lang="zh-CN" sz="1000" dirty="0">
                <a:solidFill>
                  <a:srgbClr val="485671"/>
                </a:solidFill>
                <a:latin typeface="微软雅黑" panose="020B0503020204020204" charset="-122"/>
                <a:cs typeface="微软雅黑" panose="020B0503020204020204" charset="-122"/>
              </a:rPr>
              <a:t>的平台</a:t>
            </a:r>
            <a:r>
              <a:rPr sz="1000" dirty="0">
                <a:solidFill>
                  <a:srgbClr val="485671"/>
                </a:solidFill>
                <a:latin typeface="微软雅黑" panose="020B0503020204020204" charset="-122"/>
                <a:cs typeface="微软雅黑" panose="020B0503020204020204" charset="-122"/>
              </a:rPr>
              <a:t>，相比私下群聊出现的，问题反馈不及时、需求阻塞不能及时反应、有企业管理问题不能实时解决等问题，园区互联APP能够迎刃而解这些最常见问题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499363" y="3366896"/>
            <a:ext cx="2692400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 fontAlgn="auto">
              <a:lnSpc>
                <a:spcPct val="150000"/>
              </a:lnSpc>
              <a:spcBef>
                <a:spcPts val="100"/>
              </a:spcBef>
            </a:pPr>
            <a:r>
              <a:rPr sz="1000" dirty="0">
                <a:solidFill>
                  <a:srgbClr val="485671"/>
                </a:solidFill>
                <a:latin typeface="微软雅黑" panose="020B0503020204020204" charset="-122"/>
                <a:cs typeface="微软雅黑" panose="020B0503020204020204" charset="-122"/>
              </a:rPr>
              <a:t>本功能建立一个针对各类业态的物业管理系统平台。客户可以借助移动终端的手段进行报事报修、投诉建议，物业管理部门在线进行受理，开展工单跟进，并满足设备设施管理和日常巡检等方面的要求。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84565" y="1887855"/>
            <a:ext cx="277558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 fontAlgn="auto">
              <a:lnSpc>
                <a:spcPct val="150000"/>
              </a:lnSpc>
              <a:spcBef>
                <a:spcPts val="100"/>
              </a:spcBef>
            </a:pPr>
            <a:r>
              <a:rPr sz="1000" dirty="0">
                <a:solidFill>
                  <a:srgbClr val="485671"/>
                </a:solidFill>
                <a:latin typeface="微软雅黑" panose="020B0503020204020204" charset="-122"/>
                <a:cs typeface="微软雅黑" panose="020B0503020204020204" charset="-122"/>
              </a:rPr>
              <a:t>本系统围绕实现资产收益的核心目标，通过信息化手段实现对各类不同业务场景的支撑，满足收益目标指导经营、业务财务一体化、经营数据可视化等要求，从而为企业的资产保值增值提供保障。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2"/>
            </p:custDataLst>
          </p:nvPr>
        </p:nvSpPr>
        <p:spPr>
          <a:xfrm rot="2504386">
            <a:off x="4662202" y="-1622936"/>
            <a:ext cx="1015162" cy="10125254"/>
          </a:xfrm>
          <a:custGeom>
            <a:avLst/>
            <a:gdLst>
              <a:gd name="connsiteX0" fmla="*/ 0 w 1015162"/>
              <a:gd name="connsiteY0" fmla="*/ 905741 h 10125254"/>
              <a:gd name="connsiteX1" fmla="*/ 1015162 w 1015162"/>
              <a:gd name="connsiteY1" fmla="*/ 0 h 10125254"/>
              <a:gd name="connsiteX2" fmla="*/ 1015162 w 1015162"/>
              <a:gd name="connsiteY2" fmla="*/ 9219513 h 10125254"/>
              <a:gd name="connsiteX3" fmla="*/ 0 w 1015162"/>
              <a:gd name="connsiteY3" fmla="*/ 10125254 h 1012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10125254">
                <a:moveTo>
                  <a:pt x="0" y="905741"/>
                </a:moveTo>
                <a:lnTo>
                  <a:pt x="1015162" y="0"/>
                </a:lnTo>
                <a:lnTo>
                  <a:pt x="1015162" y="9219513"/>
                </a:lnTo>
                <a:lnTo>
                  <a:pt x="0" y="1012525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2504386">
            <a:off x="7576845" y="3986172"/>
            <a:ext cx="1015162" cy="3676318"/>
          </a:xfrm>
          <a:custGeom>
            <a:avLst/>
            <a:gdLst>
              <a:gd name="connsiteX0" fmla="*/ 0 w 1015162"/>
              <a:gd name="connsiteY0" fmla="*/ 905741 h 3676318"/>
              <a:gd name="connsiteX1" fmla="*/ 1015162 w 1015162"/>
              <a:gd name="connsiteY1" fmla="*/ 0 h 3676318"/>
              <a:gd name="connsiteX2" fmla="*/ 1015162 w 1015162"/>
              <a:gd name="connsiteY2" fmla="*/ 2770577 h 3676318"/>
              <a:gd name="connsiteX3" fmla="*/ 0 w 1015162"/>
              <a:gd name="connsiteY3" fmla="*/ 3676318 h 367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3676318">
                <a:moveTo>
                  <a:pt x="0" y="905741"/>
                </a:moveTo>
                <a:lnTo>
                  <a:pt x="1015162" y="0"/>
                </a:lnTo>
                <a:lnTo>
                  <a:pt x="1015162" y="2770577"/>
                </a:lnTo>
                <a:lnTo>
                  <a:pt x="0" y="36763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任意多边形: 形状 3"/>
          <p:cNvSpPr/>
          <p:nvPr>
            <p:custDataLst>
              <p:tags r:id="rId4"/>
            </p:custDataLst>
          </p:nvPr>
        </p:nvSpPr>
        <p:spPr>
          <a:xfrm rot="2504386">
            <a:off x="10287164" y="1742575"/>
            <a:ext cx="350906" cy="5588601"/>
          </a:xfrm>
          <a:custGeom>
            <a:avLst/>
            <a:gdLst>
              <a:gd name="connsiteX0" fmla="*/ 0 w 350906"/>
              <a:gd name="connsiteY0" fmla="*/ 0 h 5588601"/>
              <a:gd name="connsiteX1" fmla="*/ 350906 w 350906"/>
              <a:gd name="connsiteY1" fmla="*/ 393298 h 5588601"/>
              <a:gd name="connsiteX2" fmla="*/ 350906 w 350906"/>
              <a:gd name="connsiteY2" fmla="*/ 5275518 h 5588601"/>
              <a:gd name="connsiteX3" fmla="*/ 0 w 350906"/>
              <a:gd name="connsiteY3" fmla="*/ 5588601 h 558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6" h="5588601">
                <a:moveTo>
                  <a:pt x="0" y="0"/>
                </a:moveTo>
                <a:lnTo>
                  <a:pt x="350906" y="393298"/>
                </a:lnTo>
                <a:lnTo>
                  <a:pt x="350906" y="5275518"/>
                </a:lnTo>
                <a:lnTo>
                  <a:pt x="0" y="55886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任意多边形: 形状 4"/>
          <p:cNvSpPr/>
          <p:nvPr>
            <p:custDataLst>
              <p:tags r:id="rId5"/>
            </p:custDataLst>
          </p:nvPr>
        </p:nvSpPr>
        <p:spPr>
          <a:xfrm rot="2504386">
            <a:off x="9550809" y="-623577"/>
            <a:ext cx="1015162" cy="2082345"/>
          </a:xfrm>
          <a:custGeom>
            <a:avLst/>
            <a:gdLst>
              <a:gd name="connsiteX0" fmla="*/ 0 w 1015162"/>
              <a:gd name="connsiteY0" fmla="*/ 905741 h 2082345"/>
              <a:gd name="connsiteX1" fmla="*/ 1015162 w 1015162"/>
              <a:gd name="connsiteY1" fmla="*/ 0 h 2082345"/>
              <a:gd name="connsiteX2" fmla="*/ 1015162 w 1015162"/>
              <a:gd name="connsiteY2" fmla="*/ 1176604 h 2082345"/>
              <a:gd name="connsiteX3" fmla="*/ 0 w 1015162"/>
              <a:gd name="connsiteY3" fmla="*/ 2082345 h 2082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2082345">
                <a:moveTo>
                  <a:pt x="0" y="905741"/>
                </a:moveTo>
                <a:lnTo>
                  <a:pt x="1015162" y="0"/>
                </a:lnTo>
                <a:lnTo>
                  <a:pt x="1015162" y="1176604"/>
                </a:lnTo>
                <a:lnTo>
                  <a:pt x="0" y="20823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-635" y="1110357"/>
            <a:ext cx="6885322" cy="4403697"/>
          </a:xfrm>
          <a:prstGeom prst="rect">
            <a:avLst/>
          </a:prstGeom>
          <a:solidFill>
            <a:schemeClr val="accent1">
              <a:lumMod val="75000"/>
              <a:alpha val="86667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2"/>
          <a:srcRect r="-533"/>
          <a:stretch>
            <a:fillRect/>
          </a:stretch>
        </p:blipFill>
        <p:spPr>
          <a:xfrm>
            <a:off x="6885323" y="1110356"/>
            <a:ext cx="5323161" cy="440369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885324" y="1110358"/>
            <a:ext cx="5306676" cy="4403697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332740" y="2675255"/>
            <a:ext cx="6288405" cy="93027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47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智慧园区的建设意义</a:t>
            </a: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7479665" y="2631440"/>
            <a:ext cx="3982720" cy="111061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en-US" altLang="zh-CN" sz="9600" b="1" spc="300" dirty="0">
                <a:solidFill>
                  <a:schemeClr val="bg1"/>
                </a:solidFill>
                <a:ea typeface="微软雅黑" panose="020B0503020204020204" charset="-122"/>
              </a:rPr>
              <a:t>PART 05</a:t>
            </a:r>
            <a:endParaRPr lang="zh-CN" altLang="en-US" sz="9600" b="1" spc="3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" y="78105"/>
            <a:ext cx="4404360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智慧园区的建设意义</a:t>
            </a:r>
          </a:p>
        </p:txBody>
      </p:sp>
      <p:sp>
        <p:nvSpPr>
          <p:cNvPr id="3" name="object 3"/>
          <p:cNvSpPr/>
          <p:nvPr/>
        </p:nvSpPr>
        <p:spPr>
          <a:xfrm>
            <a:off x="1029085" y="1130697"/>
            <a:ext cx="10045181" cy="53163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" y="78105"/>
            <a:ext cx="6131560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智慧园区的建设的部分收益一览</a:t>
            </a:r>
          </a:p>
        </p:txBody>
      </p:sp>
      <p:sp>
        <p:nvSpPr>
          <p:cNvPr id="3" name="object 3"/>
          <p:cNvSpPr/>
          <p:nvPr/>
        </p:nvSpPr>
        <p:spPr>
          <a:xfrm>
            <a:off x="772560" y="1176279"/>
            <a:ext cx="10355831" cy="5137015"/>
          </a:xfrm>
          <a:prstGeom prst="rect">
            <a:avLst/>
          </a:prstGeom>
          <a:blipFill rotWithShape="1"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2"/>
            </p:custDataLst>
          </p:nvPr>
        </p:nvSpPr>
        <p:spPr>
          <a:xfrm rot="2504386">
            <a:off x="4662202" y="-1622936"/>
            <a:ext cx="1015162" cy="10125254"/>
          </a:xfrm>
          <a:custGeom>
            <a:avLst/>
            <a:gdLst>
              <a:gd name="connsiteX0" fmla="*/ 0 w 1015162"/>
              <a:gd name="connsiteY0" fmla="*/ 905741 h 10125254"/>
              <a:gd name="connsiteX1" fmla="*/ 1015162 w 1015162"/>
              <a:gd name="connsiteY1" fmla="*/ 0 h 10125254"/>
              <a:gd name="connsiteX2" fmla="*/ 1015162 w 1015162"/>
              <a:gd name="connsiteY2" fmla="*/ 9219513 h 10125254"/>
              <a:gd name="connsiteX3" fmla="*/ 0 w 1015162"/>
              <a:gd name="connsiteY3" fmla="*/ 10125254 h 1012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10125254">
                <a:moveTo>
                  <a:pt x="0" y="905741"/>
                </a:moveTo>
                <a:lnTo>
                  <a:pt x="1015162" y="0"/>
                </a:lnTo>
                <a:lnTo>
                  <a:pt x="1015162" y="9219513"/>
                </a:lnTo>
                <a:lnTo>
                  <a:pt x="0" y="1012525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2504386">
            <a:off x="7576845" y="3986172"/>
            <a:ext cx="1015162" cy="3676318"/>
          </a:xfrm>
          <a:custGeom>
            <a:avLst/>
            <a:gdLst>
              <a:gd name="connsiteX0" fmla="*/ 0 w 1015162"/>
              <a:gd name="connsiteY0" fmla="*/ 905741 h 3676318"/>
              <a:gd name="connsiteX1" fmla="*/ 1015162 w 1015162"/>
              <a:gd name="connsiteY1" fmla="*/ 0 h 3676318"/>
              <a:gd name="connsiteX2" fmla="*/ 1015162 w 1015162"/>
              <a:gd name="connsiteY2" fmla="*/ 2770577 h 3676318"/>
              <a:gd name="connsiteX3" fmla="*/ 0 w 1015162"/>
              <a:gd name="connsiteY3" fmla="*/ 3676318 h 367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3676318">
                <a:moveTo>
                  <a:pt x="0" y="905741"/>
                </a:moveTo>
                <a:lnTo>
                  <a:pt x="1015162" y="0"/>
                </a:lnTo>
                <a:lnTo>
                  <a:pt x="1015162" y="2770577"/>
                </a:lnTo>
                <a:lnTo>
                  <a:pt x="0" y="36763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任意多边形: 形状 3"/>
          <p:cNvSpPr/>
          <p:nvPr>
            <p:custDataLst>
              <p:tags r:id="rId4"/>
            </p:custDataLst>
          </p:nvPr>
        </p:nvSpPr>
        <p:spPr>
          <a:xfrm rot="2504386">
            <a:off x="10287164" y="1742575"/>
            <a:ext cx="350906" cy="5588601"/>
          </a:xfrm>
          <a:custGeom>
            <a:avLst/>
            <a:gdLst>
              <a:gd name="connsiteX0" fmla="*/ 0 w 350906"/>
              <a:gd name="connsiteY0" fmla="*/ 0 h 5588601"/>
              <a:gd name="connsiteX1" fmla="*/ 350906 w 350906"/>
              <a:gd name="connsiteY1" fmla="*/ 393298 h 5588601"/>
              <a:gd name="connsiteX2" fmla="*/ 350906 w 350906"/>
              <a:gd name="connsiteY2" fmla="*/ 5275518 h 5588601"/>
              <a:gd name="connsiteX3" fmla="*/ 0 w 350906"/>
              <a:gd name="connsiteY3" fmla="*/ 5588601 h 558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6" h="5588601">
                <a:moveTo>
                  <a:pt x="0" y="0"/>
                </a:moveTo>
                <a:lnTo>
                  <a:pt x="350906" y="393298"/>
                </a:lnTo>
                <a:lnTo>
                  <a:pt x="350906" y="5275518"/>
                </a:lnTo>
                <a:lnTo>
                  <a:pt x="0" y="55886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任意多边形: 形状 4"/>
          <p:cNvSpPr/>
          <p:nvPr>
            <p:custDataLst>
              <p:tags r:id="rId5"/>
            </p:custDataLst>
          </p:nvPr>
        </p:nvSpPr>
        <p:spPr>
          <a:xfrm rot="2504386">
            <a:off x="9550809" y="-623577"/>
            <a:ext cx="1015162" cy="2082345"/>
          </a:xfrm>
          <a:custGeom>
            <a:avLst/>
            <a:gdLst>
              <a:gd name="connsiteX0" fmla="*/ 0 w 1015162"/>
              <a:gd name="connsiteY0" fmla="*/ 905741 h 2082345"/>
              <a:gd name="connsiteX1" fmla="*/ 1015162 w 1015162"/>
              <a:gd name="connsiteY1" fmla="*/ 0 h 2082345"/>
              <a:gd name="connsiteX2" fmla="*/ 1015162 w 1015162"/>
              <a:gd name="connsiteY2" fmla="*/ 1176604 h 2082345"/>
              <a:gd name="connsiteX3" fmla="*/ 0 w 1015162"/>
              <a:gd name="connsiteY3" fmla="*/ 2082345 h 2082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2082345">
                <a:moveTo>
                  <a:pt x="0" y="905741"/>
                </a:moveTo>
                <a:lnTo>
                  <a:pt x="1015162" y="0"/>
                </a:lnTo>
                <a:lnTo>
                  <a:pt x="1015162" y="1176604"/>
                </a:lnTo>
                <a:lnTo>
                  <a:pt x="0" y="20823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-635" y="1110357"/>
            <a:ext cx="6885322" cy="4403697"/>
          </a:xfrm>
          <a:prstGeom prst="rect">
            <a:avLst/>
          </a:prstGeom>
          <a:solidFill>
            <a:schemeClr val="accent1">
              <a:lumMod val="75000"/>
              <a:alpha val="86667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2"/>
          <a:srcRect r="-533"/>
          <a:stretch>
            <a:fillRect/>
          </a:stretch>
        </p:blipFill>
        <p:spPr>
          <a:xfrm>
            <a:off x="6885323" y="1110356"/>
            <a:ext cx="5323161" cy="440369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885324" y="1110358"/>
            <a:ext cx="5306676" cy="4403697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789940" y="2675255"/>
            <a:ext cx="5262880" cy="93027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47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智慧园区经典案例</a:t>
            </a: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7479665" y="2631440"/>
            <a:ext cx="3982720" cy="111061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en-US" altLang="zh-CN" sz="9600" b="1" spc="300" dirty="0">
                <a:solidFill>
                  <a:schemeClr val="bg1"/>
                </a:solidFill>
                <a:ea typeface="微软雅黑" panose="020B0503020204020204" charset="-122"/>
              </a:rPr>
              <a:t>PART 06</a:t>
            </a:r>
            <a:endParaRPr lang="zh-CN" altLang="en-US" sz="9600" b="1" spc="3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7850"/>
            <a:ext cx="5775325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" dirty="0">
                <a:latin typeface="Arial Black" panose="020B0A04020102020204"/>
                <a:cs typeface="Arial Black" panose="020B0A04020102020204"/>
              </a:rPr>
              <a:t>39.</a:t>
            </a:r>
            <a:r>
              <a:rPr b="0" spc="-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pc="-5" dirty="0"/>
              <a:t>智慧园区案例</a:t>
            </a:r>
            <a:r>
              <a:rPr spc="100" dirty="0"/>
              <a:t> </a:t>
            </a:r>
            <a:r>
              <a:rPr b="0" spc="-5" dirty="0">
                <a:latin typeface="Arial Black" panose="020B0A04020102020204"/>
                <a:cs typeface="Arial Black" panose="020B0A04020102020204"/>
              </a:rPr>
              <a:t>–</a:t>
            </a:r>
            <a:r>
              <a:rPr b="0" spc="-20" dirty="0">
                <a:latin typeface="Arial Black" panose="020B0A04020102020204"/>
                <a:cs typeface="Arial Black" panose="020B0A04020102020204"/>
              </a:rPr>
              <a:t> </a:t>
            </a:r>
            <a:r>
              <a:rPr lang="en-US" b="0" spc="-20" dirty="0">
                <a:latin typeface="Arial Black" panose="020B0A04020102020204"/>
                <a:cs typeface="Arial Black" panose="020B0A04020102020204"/>
              </a:rPr>
              <a:t>****</a:t>
            </a:r>
            <a:r>
              <a:rPr spc="-5" dirty="0"/>
              <a:t>软件园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8620" y="1167383"/>
            <a:ext cx="1790700" cy="38100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2545" rIns="0" bIns="0" rtlCol="0">
            <a:spAutoFit/>
          </a:bodyPr>
          <a:lstStyle/>
          <a:p>
            <a:pPr marL="438150">
              <a:lnSpc>
                <a:spcPct val="100000"/>
              </a:lnSpc>
              <a:spcBef>
                <a:spcPts val="335"/>
              </a:spcBef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重点功能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6460" y="2005965"/>
            <a:ext cx="734060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园区物联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200" spc="-30" dirty="0">
              <a:solidFill>
                <a:srgbClr val="3A3838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园区访客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200" spc="-25" dirty="0">
              <a:solidFill>
                <a:srgbClr val="3A3838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智慧政务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8620" y="4101084"/>
            <a:ext cx="1874520" cy="38290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381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345"/>
              </a:spcBef>
            </a:pPr>
            <a:r>
              <a:rPr sz="18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客户简介与收益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71515" y="1098803"/>
            <a:ext cx="6419852" cy="337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5200" y="4588255"/>
            <a:ext cx="1122616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7145" indent="-287020" algn="just" defTabSz="914400" fontAlgn="auto">
              <a:lnSpc>
                <a:spcPct val="150000"/>
              </a:lnSpc>
              <a:spcBef>
                <a:spcPts val="100"/>
              </a:spcBef>
              <a:buFont typeface="Wingdings" panose="05000000000000000000"/>
              <a:buChar char="◼"/>
              <a:tabLst>
                <a:tab pos="299720" algn="l"/>
              </a:tabLst>
            </a:pPr>
            <a:r>
              <a:rPr sz="120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感谢您的耐心观看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招商热线：</a:t>
            </a:r>
            <a:r>
              <a:rPr lang="en-US" altLang="zh-CN"/>
              <a:t>********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645" y="67945"/>
            <a:ext cx="70764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微软雅黑" panose="020B0503020204020204" charset="-122"/>
              </a:rPr>
              <a:t>各方对于智慧园区的</a:t>
            </a:r>
            <a:r>
              <a:rPr spc="-15" dirty="0">
                <a:latin typeface="微软雅黑" panose="020B0503020204020204" charset="-122"/>
              </a:rPr>
              <a:t>理</a:t>
            </a:r>
            <a:r>
              <a:rPr dirty="0">
                <a:latin typeface="微软雅黑" panose="020B0503020204020204" charset="-122"/>
              </a:rPr>
              <a:t>解与</a:t>
            </a:r>
            <a:r>
              <a:rPr spc="-15" dirty="0">
                <a:latin typeface="微软雅黑" panose="020B0503020204020204" charset="-122"/>
              </a:rPr>
              <a:t>期</a:t>
            </a:r>
            <a:r>
              <a:rPr dirty="0">
                <a:latin typeface="微软雅黑" panose="020B0503020204020204" charset="-122"/>
              </a:rPr>
              <a:t>望</a:t>
            </a:r>
            <a:endParaRPr>
              <a:latin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254" y="3882985"/>
            <a:ext cx="3068732" cy="2145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1867" y="1267967"/>
            <a:ext cx="3655313" cy="2875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6949" y="1631276"/>
            <a:ext cx="2979719" cy="2164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2095" y="1577594"/>
            <a:ext cx="3070225" cy="2272030"/>
          </a:xfrm>
          <a:custGeom>
            <a:avLst/>
            <a:gdLst/>
            <a:ahLst/>
            <a:cxnLst/>
            <a:rect l="l" t="t" r="r" b="b"/>
            <a:pathLst>
              <a:path w="3070225" h="2272029">
                <a:moveTo>
                  <a:pt x="233680" y="596391"/>
                </a:moveTo>
                <a:lnTo>
                  <a:pt x="2751455" y="0"/>
                </a:lnTo>
                <a:lnTo>
                  <a:pt x="3061716" y="1309751"/>
                </a:lnTo>
                <a:lnTo>
                  <a:pt x="3067304" y="1339341"/>
                </a:lnTo>
                <a:lnTo>
                  <a:pt x="3069844" y="1370202"/>
                </a:lnTo>
                <a:lnTo>
                  <a:pt x="3068828" y="1400428"/>
                </a:lnTo>
                <a:lnTo>
                  <a:pt x="3050413" y="1486661"/>
                </a:lnTo>
                <a:lnTo>
                  <a:pt x="3024505" y="1539239"/>
                </a:lnTo>
                <a:lnTo>
                  <a:pt x="2989199" y="1585976"/>
                </a:lnTo>
                <a:lnTo>
                  <a:pt x="2945765" y="1624329"/>
                </a:lnTo>
                <a:lnTo>
                  <a:pt x="2893695" y="1655571"/>
                </a:lnTo>
                <a:lnTo>
                  <a:pt x="2836164" y="1675510"/>
                </a:lnTo>
                <a:lnTo>
                  <a:pt x="318389" y="2271775"/>
                </a:lnTo>
                <a:lnTo>
                  <a:pt x="8128" y="962025"/>
                </a:lnTo>
                <a:lnTo>
                  <a:pt x="2540" y="932560"/>
                </a:lnTo>
                <a:lnTo>
                  <a:pt x="0" y="901700"/>
                </a:lnTo>
                <a:lnTo>
                  <a:pt x="1016" y="871473"/>
                </a:lnTo>
                <a:lnTo>
                  <a:pt x="19431" y="785113"/>
                </a:lnTo>
                <a:lnTo>
                  <a:pt x="45339" y="732535"/>
                </a:lnTo>
                <a:lnTo>
                  <a:pt x="80645" y="685926"/>
                </a:lnTo>
                <a:lnTo>
                  <a:pt x="124079" y="647445"/>
                </a:lnTo>
                <a:lnTo>
                  <a:pt x="176149" y="616330"/>
                </a:lnTo>
                <a:lnTo>
                  <a:pt x="233680" y="596391"/>
                </a:lnTo>
                <a:close/>
              </a:path>
            </a:pathLst>
          </a:custGeom>
          <a:ln w="889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5128" y="745236"/>
            <a:ext cx="4325874" cy="37604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24671" y="2235707"/>
            <a:ext cx="3765041" cy="38549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96028" y="4552188"/>
            <a:ext cx="2795781" cy="1771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24929" y="4775961"/>
            <a:ext cx="469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???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2268" y="6416252"/>
            <a:ext cx="1358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5</a:t>
            </a:fld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4448" y="3618433"/>
            <a:ext cx="1043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智慧办公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96870" y="1418082"/>
            <a:ext cx="1043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智慧物联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10215" y="2536317"/>
            <a:ext cx="1045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智慧生活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77404" y="1303401"/>
            <a:ext cx="1043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智慧政务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68" y="67818"/>
            <a:ext cx="498792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cs typeface="微软雅黑" panose="020B0503020204020204" charset="-122"/>
              </a:rPr>
              <a:t>智慧园区的建设发展</a:t>
            </a:r>
            <a:r>
              <a:rPr spc="-15" dirty="0">
                <a:latin typeface="微软雅黑" panose="020B0503020204020204" charset="-122"/>
                <a:cs typeface="微软雅黑" panose="020B0503020204020204" charset="-122"/>
              </a:rPr>
              <a:t>趋</a:t>
            </a:r>
            <a:r>
              <a:rPr dirty="0">
                <a:latin typeface="微软雅黑" panose="020B0503020204020204" charset="-122"/>
                <a:cs typeface="微软雅黑" panose="020B0503020204020204" charset="-122"/>
              </a:rPr>
              <a:t>势</a:t>
            </a:r>
            <a:endParaRPr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4555" y="2601378"/>
            <a:ext cx="2078841" cy="1828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9660" y="2610611"/>
            <a:ext cx="2013585" cy="1763395"/>
          </a:xfrm>
          <a:custGeom>
            <a:avLst/>
            <a:gdLst/>
            <a:ahLst/>
            <a:cxnLst/>
            <a:rect l="l" t="t" r="r" b="b"/>
            <a:pathLst>
              <a:path w="2013585" h="1763395">
                <a:moveTo>
                  <a:pt x="1951101" y="0"/>
                </a:moveTo>
                <a:lnTo>
                  <a:pt x="62077" y="0"/>
                </a:lnTo>
                <a:lnTo>
                  <a:pt x="38024" y="4919"/>
                </a:lnTo>
                <a:lnTo>
                  <a:pt x="18280" y="18303"/>
                </a:lnTo>
                <a:lnTo>
                  <a:pt x="4915" y="38094"/>
                </a:lnTo>
                <a:lnTo>
                  <a:pt x="0" y="62229"/>
                </a:lnTo>
                <a:lnTo>
                  <a:pt x="0" y="1703070"/>
                </a:lnTo>
                <a:lnTo>
                  <a:pt x="4915" y="1726834"/>
                </a:lnTo>
                <a:lnTo>
                  <a:pt x="18280" y="1745932"/>
                </a:lnTo>
                <a:lnTo>
                  <a:pt x="38024" y="1758648"/>
                </a:lnTo>
                <a:lnTo>
                  <a:pt x="62077" y="1763268"/>
                </a:lnTo>
                <a:lnTo>
                  <a:pt x="1951101" y="1763268"/>
                </a:lnTo>
                <a:lnTo>
                  <a:pt x="1975163" y="1758648"/>
                </a:lnTo>
                <a:lnTo>
                  <a:pt x="1994915" y="1745932"/>
                </a:lnTo>
                <a:lnTo>
                  <a:pt x="2008286" y="1726834"/>
                </a:lnTo>
                <a:lnTo>
                  <a:pt x="2013203" y="1703070"/>
                </a:lnTo>
                <a:lnTo>
                  <a:pt x="2013203" y="62229"/>
                </a:lnTo>
                <a:lnTo>
                  <a:pt x="2008286" y="38094"/>
                </a:lnTo>
                <a:lnTo>
                  <a:pt x="1994915" y="18303"/>
                </a:lnTo>
                <a:lnTo>
                  <a:pt x="1975163" y="4919"/>
                </a:lnTo>
                <a:lnTo>
                  <a:pt x="1951101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3436" y="4108703"/>
            <a:ext cx="1716405" cy="573405"/>
          </a:xfrm>
          <a:custGeom>
            <a:avLst/>
            <a:gdLst/>
            <a:ahLst/>
            <a:cxnLst/>
            <a:rect l="l" t="t" r="r" b="b"/>
            <a:pathLst>
              <a:path w="1716404" h="573404">
                <a:moveTo>
                  <a:pt x="1653920" y="0"/>
                </a:moveTo>
                <a:lnTo>
                  <a:pt x="62102" y="0"/>
                </a:lnTo>
                <a:lnTo>
                  <a:pt x="38040" y="4939"/>
                </a:lnTo>
                <a:lnTo>
                  <a:pt x="18287" y="18367"/>
                </a:lnTo>
                <a:lnTo>
                  <a:pt x="4917" y="38201"/>
                </a:lnTo>
                <a:lnTo>
                  <a:pt x="0" y="62357"/>
                </a:lnTo>
                <a:lnTo>
                  <a:pt x="0" y="512699"/>
                </a:lnTo>
                <a:lnTo>
                  <a:pt x="4917" y="535680"/>
                </a:lnTo>
                <a:lnTo>
                  <a:pt x="18287" y="554910"/>
                </a:lnTo>
                <a:lnTo>
                  <a:pt x="38040" y="568116"/>
                </a:lnTo>
                <a:lnTo>
                  <a:pt x="62102" y="573024"/>
                </a:lnTo>
                <a:lnTo>
                  <a:pt x="1653920" y="573024"/>
                </a:lnTo>
                <a:lnTo>
                  <a:pt x="1677983" y="568116"/>
                </a:lnTo>
                <a:lnTo>
                  <a:pt x="1697735" y="554910"/>
                </a:lnTo>
                <a:lnTo>
                  <a:pt x="1711106" y="535680"/>
                </a:lnTo>
                <a:lnTo>
                  <a:pt x="1716024" y="512699"/>
                </a:lnTo>
                <a:lnTo>
                  <a:pt x="1716024" y="62357"/>
                </a:lnTo>
                <a:lnTo>
                  <a:pt x="1711106" y="38201"/>
                </a:lnTo>
                <a:lnTo>
                  <a:pt x="1697736" y="18367"/>
                </a:lnTo>
                <a:lnTo>
                  <a:pt x="1677983" y="4939"/>
                </a:lnTo>
                <a:lnTo>
                  <a:pt x="1653920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7333" y="2601378"/>
            <a:ext cx="2075845" cy="1828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12464" y="2610611"/>
            <a:ext cx="2010410" cy="1763395"/>
          </a:xfrm>
          <a:custGeom>
            <a:avLst/>
            <a:gdLst/>
            <a:ahLst/>
            <a:cxnLst/>
            <a:rect l="l" t="t" r="r" b="b"/>
            <a:pathLst>
              <a:path w="2010410" h="1763395">
                <a:moveTo>
                  <a:pt x="1950085" y="0"/>
                </a:moveTo>
                <a:lnTo>
                  <a:pt x="62102" y="0"/>
                </a:lnTo>
                <a:lnTo>
                  <a:pt x="38040" y="4919"/>
                </a:lnTo>
                <a:lnTo>
                  <a:pt x="18287" y="18303"/>
                </a:lnTo>
                <a:lnTo>
                  <a:pt x="4917" y="38094"/>
                </a:lnTo>
                <a:lnTo>
                  <a:pt x="0" y="62229"/>
                </a:lnTo>
                <a:lnTo>
                  <a:pt x="0" y="1703070"/>
                </a:lnTo>
                <a:lnTo>
                  <a:pt x="4917" y="1726834"/>
                </a:lnTo>
                <a:lnTo>
                  <a:pt x="18287" y="1745932"/>
                </a:lnTo>
                <a:lnTo>
                  <a:pt x="38040" y="1758648"/>
                </a:lnTo>
                <a:lnTo>
                  <a:pt x="62102" y="1763268"/>
                </a:lnTo>
                <a:lnTo>
                  <a:pt x="1950085" y="1763268"/>
                </a:lnTo>
                <a:lnTo>
                  <a:pt x="1973830" y="1758648"/>
                </a:lnTo>
                <a:lnTo>
                  <a:pt x="1992884" y="1745932"/>
                </a:lnTo>
                <a:lnTo>
                  <a:pt x="2005556" y="1726834"/>
                </a:lnTo>
                <a:lnTo>
                  <a:pt x="2010156" y="1703070"/>
                </a:lnTo>
                <a:lnTo>
                  <a:pt x="2010156" y="62229"/>
                </a:lnTo>
                <a:lnTo>
                  <a:pt x="2005556" y="38094"/>
                </a:lnTo>
                <a:lnTo>
                  <a:pt x="1992884" y="18303"/>
                </a:lnTo>
                <a:lnTo>
                  <a:pt x="1973830" y="4919"/>
                </a:lnTo>
                <a:lnTo>
                  <a:pt x="195008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0818" y="2601378"/>
            <a:ext cx="2077343" cy="1828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45935" y="2610611"/>
            <a:ext cx="2011680" cy="1763395"/>
          </a:xfrm>
          <a:custGeom>
            <a:avLst/>
            <a:gdLst/>
            <a:ahLst/>
            <a:cxnLst/>
            <a:rect l="l" t="t" r="r" b="b"/>
            <a:pathLst>
              <a:path w="2011679" h="1763395">
                <a:moveTo>
                  <a:pt x="1951609" y="0"/>
                </a:moveTo>
                <a:lnTo>
                  <a:pt x="60071" y="0"/>
                </a:lnTo>
                <a:lnTo>
                  <a:pt x="37183" y="4919"/>
                </a:lnTo>
                <a:lnTo>
                  <a:pt x="18033" y="18303"/>
                </a:lnTo>
                <a:lnTo>
                  <a:pt x="4885" y="38094"/>
                </a:lnTo>
                <a:lnTo>
                  <a:pt x="0" y="62229"/>
                </a:lnTo>
                <a:lnTo>
                  <a:pt x="0" y="1703070"/>
                </a:lnTo>
                <a:lnTo>
                  <a:pt x="4885" y="1726834"/>
                </a:lnTo>
                <a:lnTo>
                  <a:pt x="18034" y="1745932"/>
                </a:lnTo>
                <a:lnTo>
                  <a:pt x="37183" y="1758648"/>
                </a:lnTo>
                <a:lnTo>
                  <a:pt x="60071" y="1763268"/>
                </a:lnTo>
                <a:lnTo>
                  <a:pt x="1951609" y="1763268"/>
                </a:lnTo>
                <a:lnTo>
                  <a:pt x="1975354" y="1758648"/>
                </a:lnTo>
                <a:lnTo>
                  <a:pt x="1994408" y="1745932"/>
                </a:lnTo>
                <a:lnTo>
                  <a:pt x="2007080" y="1726834"/>
                </a:lnTo>
                <a:lnTo>
                  <a:pt x="2011680" y="1703070"/>
                </a:lnTo>
                <a:lnTo>
                  <a:pt x="2011680" y="62229"/>
                </a:lnTo>
                <a:lnTo>
                  <a:pt x="2007080" y="38094"/>
                </a:lnTo>
                <a:lnTo>
                  <a:pt x="1994408" y="18303"/>
                </a:lnTo>
                <a:lnTo>
                  <a:pt x="1975354" y="4919"/>
                </a:lnTo>
                <a:lnTo>
                  <a:pt x="195160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59517" y="2601378"/>
            <a:ext cx="2075845" cy="18289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94647" y="2610611"/>
            <a:ext cx="2010410" cy="1763395"/>
          </a:xfrm>
          <a:custGeom>
            <a:avLst/>
            <a:gdLst/>
            <a:ahLst/>
            <a:cxnLst/>
            <a:rect l="l" t="t" r="r" b="b"/>
            <a:pathLst>
              <a:path w="2010409" h="1763395">
                <a:moveTo>
                  <a:pt x="1948052" y="0"/>
                </a:moveTo>
                <a:lnTo>
                  <a:pt x="60071" y="0"/>
                </a:lnTo>
                <a:lnTo>
                  <a:pt x="36325" y="4919"/>
                </a:lnTo>
                <a:lnTo>
                  <a:pt x="17272" y="18303"/>
                </a:lnTo>
                <a:lnTo>
                  <a:pt x="4599" y="38094"/>
                </a:lnTo>
                <a:lnTo>
                  <a:pt x="0" y="62229"/>
                </a:lnTo>
                <a:lnTo>
                  <a:pt x="0" y="1703070"/>
                </a:lnTo>
                <a:lnTo>
                  <a:pt x="4599" y="1726834"/>
                </a:lnTo>
                <a:lnTo>
                  <a:pt x="17272" y="1745932"/>
                </a:lnTo>
                <a:lnTo>
                  <a:pt x="36325" y="1758648"/>
                </a:lnTo>
                <a:lnTo>
                  <a:pt x="60071" y="1763268"/>
                </a:lnTo>
                <a:lnTo>
                  <a:pt x="1948052" y="1763268"/>
                </a:lnTo>
                <a:lnTo>
                  <a:pt x="1972115" y="1758648"/>
                </a:lnTo>
                <a:lnTo>
                  <a:pt x="1991868" y="1745932"/>
                </a:lnTo>
                <a:lnTo>
                  <a:pt x="2005238" y="1726834"/>
                </a:lnTo>
                <a:lnTo>
                  <a:pt x="2010155" y="1703070"/>
                </a:lnTo>
                <a:lnTo>
                  <a:pt x="2010155" y="62229"/>
                </a:lnTo>
                <a:lnTo>
                  <a:pt x="2005238" y="38094"/>
                </a:lnTo>
                <a:lnTo>
                  <a:pt x="1991868" y="18303"/>
                </a:lnTo>
                <a:lnTo>
                  <a:pt x="1972115" y="4919"/>
                </a:lnTo>
                <a:lnTo>
                  <a:pt x="1948052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31364" y="4442459"/>
            <a:ext cx="1821180" cy="640080"/>
          </a:xfrm>
          <a:custGeom>
            <a:avLst/>
            <a:gdLst/>
            <a:ahLst/>
            <a:cxnLst/>
            <a:rect l="l" t="t" r="r" b="b"/>
            <a:pathLst>
              <a:path w="1821179" h="640079">
                <a:moveTo>
                  <a:pt x="114173" y="298957"/>
                </a:moveTo>
                <a:lnTo>
                  <a:pt x="0" y="298957"/>
                </a:lnTo>
                <a:lnTo>
                  <a:pt x="35803" y="333321"/>
                </a:lnTo>
                <a:lnTo>
                  <a:pt x="73073" y="366147"/>
                </a:lnTo>
                <a:lnTo>
                  <a:pt x="111753" y="397383"/>
                </a:lnTo>
                <a:lnTo>
                  <a:pt x="151788" y="426978"/>
                </a:lnTo>
                <a:lnTo>
                  <a:pt x="193123" y="454880"/>
                </a:lnTo>
                <a:lnTo>
                  <a:pt x="235702" y="481038"/>
                </a:lnTo>
                <a:lnTo>
                  <a:pt x="279469" y="505400"/>
                </a:lnTo>
                <a:lnTo>
                  <a:pt x="324370" y="527914"/>
                </a:lnTo>
                <a:lnTo>
                  <a:pt x="370347" y="548528"/>
                </a:lnTo>
                <a:lnTo>
                  <a:pt x="417347" y="567192"/>
                </a:lnTo>
                <a:lnTo>
                  <a:pt x="465313" y="583854"/>
                </a:lnTo>
                <a:lnTo>
                  <a:pt x="514190" y="598461"/>
                </a:lnTo>
                <a:lnTo>
                  <a:pt x="563922" y="610963"/>
                </a:lnTo>
                <a:lnTo>
                  <a:pt x="614453" y="621307"/>
                </a:lnTo>
                <a:lnTo>
                  <a:pt x="665729" y="629443"/>
                </a:lnTo>
                <a:lnTo>
                  <a:pt x="717694" y="635318"/>
                </a:lnTo>
                <a:lnTo>
                  <a:pt x="770292" y="638880"/>
                </a:lnTo>
                <a:lnTo>
                  <a:pt x="823468" y="640079"/>
                </a:lnTo>
                <a:lnTo>
                  <a:pt x="874986" y="638955"/>
                </a:lnTo>
                <a:lnTo>
                  <a:pt x="925916" y="635613"/>
                </a:lnTo>
                <a:lnTo>
                  <a:pt x="976213" y="630102"/>
                </a:lnTo>
                <a:lnTo>
                  <a:pt x="1025833" y="622469"/>
                </a:lnTo>
                <a:lnTo>
                  <a:pt x="1074733" y="612763"/>
                </a:lnTo>
                <a:lnTo>
                  <a:pt x="1122867" y="601032"/>
                </a:lnTo>
                <a:lnTo>
                  <a:pt x="1170192" y="587323"/>
                </a:lnTo>
                <a:lnTo>
                  <a:pt x="1216663" y="571684"/>
                </a:lnTo>
                <a:lnTo>
                  <a:pt x="1236965" y="563879"/>
                </a:lnTo>
                <a:lnTo>
                  <a:pt x="823468" y="563879"/>
                </a:lnTo>
                <a:lnTo>
                  <a:pt x="773015" y="562713"/>
                </a:lnTo>
                <a:lnTo>
                  <a:pt x="723132" y="559247"/>
                </a:lnTo>
                <a:lnTo>
                  <a:pt x="673873" y="553536"/>
                </a:lnTo>
                <a:lnTo>
                  <a:pt x="625290" y="545631"/>
                </a:lnTo>
                <a:lnTo>
                  <a:pt x="577435" y="535587"/>
                </a:lnTo>
                <a:lnTo>
                  <a:pt x="530362" y="523455"/>
                </a:lnTo>
                <a:lnTo>
                  <a:pt x="484122" y="509288"/>
                </a:lnTo>
                <a:lnTo>
                  <a:pt x="438769" y="493140"/>
                </a:lnTo>
                <a:lnTo>
                  <a:pt x="394354" y="475064"/>
                </a:lnTo>
                <a:lnTo>
                  <a:pt x="350932" y="455111"/>
                </a:lnTo>
                <a:lnTo>
                  <a:pt x="308554" y="433335"/>
                </a:lnTo>
                <a:lnTo>
                  <a:pt x="267273" y="409789"/>
                </a:lnTo>
                <a:lnTo>
                  <a:pt x="227142" y="384525"/>
                </a:lnTo>
                <a:lnTo>
                  <a:pt x="188213" y="357597"/>
                </a:lnTo>
                <a:lnTo>
                  <a:pt x="150539" y="329057"/>
                </a:lnTo>
                <a:lnTo>
                  <a:pt x="114173" y="298957"/>
                </a:lnTo>
                <a:close/>
              </a:path>
              <a:path w="1821179" h="640079">
                <a:moveTo>
                  <a:pt x="1821180" y="0"/>
                </a:moveTo>
                <a:lnTo>
                  <a:pt x="1580769" y="118363"/>
                </a:lnTo>
                <a:lnTo>
                  <a:pt x="1658874" y="170560"/>
                </a:lnTo>
                <a:lnTo>
                  <a:pt x="1626427" y="207837"/>
                </a:lnTo>
                <a:lnTo>
                  <a:pt x="1592374" y="243591"/>
                </a:lnTo>
                <a:lnTo>
                  <a:pt x="1556770" y="277765"/>
                </a:lnTo>
                <a:lnTo>
                  <a:pt x="1519674" y="310304"/>
                </a:lnTo>
                <a:lnTo>
                  <a:pt x="1481144" y="341151"/>
                </a:lnTo>
                <a:lnTo>
                  <a:pt x="1441238" y="370249"/>
                </a:lnTo>
                <a:lnTo>
                  <a:pt x="1400012" y="397544"/>
                </a:lnTo>
                <a:lnTo>
                  <a:pt x="1357526" y="422978"/>
                </a:lnTo>
                <a:lnTo>
                  <a:pt x="1313836" y="446495"/>
                </a:lnTo>
                <a:lnTo>
                  <a:pt x="1269001" y="468039"/>
                </a:lnTo>
                <a:lnTo>
                  <a:pt x="1223078" y="487554"/>
                </a:lnTo>
                <a:lnTo>
                  <a:pt x="1176125" y="504984"/>
                </a:lnTo>
                <a:lnTo>
                  <a:pt x="1128199" y="520272"/>
                </a:lnTo>
                <a:lnTo>
                  <a:pt x="1079360" y="533362"/>
                </a:lnTo>
                <a:lnTo>
                  <a:pt x="1029664" y="544199"/>
                </a:lnTo>
                <a:lnTo>
                  <a:pt x="979168" y="552725"/>
                </a:lnTo>
                <a:lnTo>
                  <a:pt x="927932" y="558884"/>
                </a:lnTo>
                <a:lnTo>
                  <a:pt x="876013" y="562621"/>
                </a:lnTo>
                <a:lnTo>
                  <a:pt x="823468" y="563879"/>
                </a:lnTo>
                <a:lnTo>
                  <a:pt x="1236965" y="563879"/>
                </a:lnTo>
                <a:lnTo>
                  <a:pt x="1306868" y="534811"/>
                </a:lnTo>
                <a:lnTo>
                  <a:pt x="1350513" y="513672"/>
                </a:lnTo>
                <a:lnTo>
                  <a:pt x="1393128" y="490796"/>
                </a:lnTo>
                <a:lnTo>
                  <a:pt x="1434669" y="466229"/>
                </a:lnTo>
                <a:lnTo>
                  <a:pt x="1475090" y="440022"/>
                </a:lnTo>
                <a:lnTo>
                  <a:pt x="1514349" y="412220"/>
                </a:lnTo>
                <a:lnTo>
                  <a:pt x="1552401" y="382873"/>
                </a:lnTo>
                <a:lnTo>
                  <a:pt x="1589202" y="352028"/>
                </a:lnTo>
                <a:lnTo>
                  <a:pt x="1624707" y="319733"/>
                </a:lnTo>
                <a:lnTo>
                  <a:pt x="1658873" y="286036"/>
                </a:lnTo>
                <a:lnTo>
                  <a:pt x="1691655" y="250986"/>
                </a:lnTo>
                <a:lnTo>
                  <a:pt x="1723009" y="214629"/>
                </a:lnTo>
                <a:lnTo>
                  <a:pt x="1806783" y="214629"/>
                </a:lnTo>
                <a:lnTo>
                  <a:pt x="1821180" y="0"/>
                </a:lnTo>
                <a:close/>
              </a:path>
              <a:path w="1821179" h="640079">
                <a:moveTo>
                  <a:pt x="1806783" y="214629"/>
                </a:moveTo>
                <a:lnTo>
                  <a:pt x="1723009" y="214629"/>
                </a:lnTo>
                <a:lnTo>
                  <a:pt x="1803146" y="268858"/>
                </a:lnTo>
                <a:lnTo>
                  <a:pt x="1806783" y="214629"/>
                </a:lnTo>
                <a:close/>
              </a:path>
            </a:pathLst>
          </a:custGeom>
          <a:solidFill>
            <a:srgbClr val="1FA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47331" y="4108703"/>
            <a:ext cx="1713230" cy="573405"/>
          </a:xfrm>
          <a:custGeom>
            <a:avLst/>
            <a:gdLst/>
            <a:ahLst/>
            <a:cxnLst/>
            <a:rect l="l" t="t" r="r" b="b"/>
            <a:pathLst>
              <a:path w="1713229" h="573404">
                <a:moveTo>
                  <a:pt x="1652904" y="0"/>
                </a:moveTo>
                <a:lnTo>
                  <a:pt x="60071" y="0"/>
                </a:lnTo>
                <a:lnTo>
                  <a:pt x="36325" y="4939"/>
                </a:lnTo>
                <a:lnTo>
                  <a:pt x="17272" y="18367"/>
                </a:lnTo>
                <a:lnTo>
                  <a:pt x="4599" y="38201"/>
                </a:lnTo>
                <a:lnTo>
                  <a:pt x="0" y="62357"/>
                </a:lnTo>
                <a:lnTo>
                  <a:pt x="0" y="512699"/>
                </a:lnTo>
                <a:lnTo>
                  <a:pt x="4599" y="535680"/>
                </a:lnTo>
                <a:lnTo>
                  <a:pt x="17272" y="554910"/>
                </a:lnTo>
                <a:lnTo>
                  <a:pt x="36325" y="568116"/>
                </a:lnTo>
                <a:lnTo>
                  <a:pt x="60071" y="573024"/>
                </a:lnTo>
                <a:lnTo>
                  <a:pt x="1652904" y="573024"/>
                </a:lnTo>
                <a:lnTo>
                  <a:pt x="1676650" y="568116"/>
                </a:lnTo>
                <a:lnTo>
                  <a:pt x="1695703" y="554910"/>
                </a:lnTo>
                <a:lnTo>
                  <a:pt x="1708376" y="535680"/>
                </a:lnTo>
                <a:lnTo>
                  <a:pt x="1712976" y="512699"/>
                </a:lnTo>
                <a:lnTo>
                  <a:pt x="1712976" y="62357"/>
                </a:lnTo>
                <a:lnTo>
                  <a:pt x="1708376" y="38201"/>
                </a:lnTo>
                <a:lnTo>
                  <a:pt x="1695703" y="18367"/>
                </a:lnTo>
                <a:lnTo>
                  <a:pt x="1676650" y="4939"/>
                </a:lnTo>
                <a:lnTo>
                  <a:pt x="165290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95259" y="4442459"/>
            <a:ext cx="1819910" cy="640080"/>
          </a:xfrm>
          <a:custGeom>
            <a:avLst/>
            <a:gdLst/>
            <a:ahLst/>
            <a:cxnLst/>
            <a:rect l="l" t="t" r="r" b="b"/>
            <a:pathLst>
              <a:path w="1819909" h="640079">
                <a:moveTo>
                  <a:pt x="112141" y="298957"/>
                </a:moveTo>
                <a:lnTo>
                  <a:pt x="0" y="298957"/>
                </a:lnTo>
                <a:lnTo>
                  <a:pt x="35764" y="333321"/>
                </a:lnTo>
                <a:lnTo>
                  <a:pt x="72963" y="366147"/>
                </a:lnTo>
                <a:lnTo>
                  <a:pt x="111547" y="397383"/>
                </a:lnTo>
                <a:lnTo>
                  <a:pt x="151465" y="426978"/>
                </a:lnTo>
                <a:lnTo>
                  <a:pt x="192670" y="454880"/>
                </a:lnTo>
                <a:lnTo>
                  <a:pt x="235109" y="481038"/>
                </a:lnTo>
                <a:lnTo>
                  <a:pt x="278735" y="505400"/>
                </a:lnTo>
                <a:lnTo>
                  <a:pt x="323498" y="527914"/>
                </a:lnTo>
                <a:lnTo>
                  <a:pt x="369347" y="548528"/>
                </a:lnTo>
                <a:lnTo>
                  <a:pt x="416234" y="567192"/>
                </a:lnTo>
                <a:lnTo>
                  <a:pt x="464108" y="583854"/>
                </a:lnTo>
                <a:lnTo>
                  <a:pt x="512920" y="598461"/>
                </a:lnTo>
                <a:lnTo>
                  <a:pt x="562620" y="610963"/>
                </a:lnTo>
                <a:lnTo>
                  <a:pt x="613158" y="621307"/>
                </a:lnTo>
                <a:lnTo>
                  <a:pt x="664486" y="629443"/>
                </a:lnTo>
                <a:lnTo>
                  <a:pt x="716553" y="635318"/>
                </a:lnTo>
                <a:lnTo>
                  <a:pt x="769309" y="638880"/>
                </a:lnTo>
                <a:lnTo>
                  <a:pt x="822706" y="640079"/>
                </a:lnTo>
                <a:lnTo>
                  <a:pt x="873941" y="638955"/>
                </a:lnTo>
                <a:lnTo>
                  <a:pt x="924636" y="635613"/>
                </a:lnTo>
                <a:lnTo>
                  <a:pt x="974743" y="630102"/>
                </a:lnTo>
                <a:lnTo>
                  <a:pt x="1024214" y="622469"/>
                </a:lnTo>
                <a:lnTo>
                  <a:pt x="1073001" y="612763"/>
                </a:lnTo>
                <a:lnTo>
                  <a:pt x="1121057" y="601032"/>
                </a:lnTo>
                <a:lnTo>
                  <a:pt x="1168334" y="587323"/>
                </a:lnTo>
                <a:lnTo>
                  <a:pt x="1214783" y="571684"/>
                </a:lnTo>
                <a:lnTo>
                  <a:pt x="1235086" y="563879"/>
                </a:lnTo>
                <a:lnTo>
                  <a:pt x="822706" y="563879"/>
                </a:lnTo>
                <a:lnTo>
                  <a:pt x="771963" y="562713"/>
                </a:lnTo>
                <a:lnTo>
                  <a:pt x="721831" y="559247"/>
                </a:lnTo>
                <a:lnTo>
                  <a:pt x="672359" y="553536"/>
                </a:lnTo>
                <a:lnTo>
                  <a:pt x="623597" y="545631"/>
                </a:lnTo>
                <a:lnTo>
                  <a:pt x="575596" y="535587"/>
                </a:lnTo>
                <a:lnTo>
                  <a:pt x="528405" y="523455"/>
                </a:lnTo>
                <a:lnTo>
                  <a:pt x="482076" y="509288"/>
                </a:lnTo>
                <a:lnTo>
                  <a:pt x="436657" y="493140"/>
                </a:lnTo>
                <a:lnTo>
                  <a:pt x="392200" y="475064"/>
                </a:lnTo>
                <a:lnTo>
                  <a:pt x="348755" y="455111"/>
                </a:lnTo>
                <a:lnTo>
                  <a:pt x="306371" y="433335"/>
                </a:lnTo>
                <a:lnTo>
                  <a:pt x="265100" y="409789"/>
                </a:lnTo>
                <a:lnTo>
                  <a:pt x="224991" y="384525"/>
                </a:lnTo>
                <a:lnTo>
                  <a:pt x="186095" y="357597"/>
                </a:lnTo>
                <a:lnTo>
                  <a:pt x="148461" y="329057"/>
                </a:lnTo>
                <a:lnTo>
                  <a:pt x="112141" y="298957"/>
                </a:lnTo>
                <a:close/>
              </a:path>
              <a:path w="1819909" h="640079">
                <a:moveTo>
                  <a:pt x="1819656" y="0"/>
                </a:moveTo>
                <a:lnTo>
                  <a:pt x="1577467" y="118363"/>
                </a:lnTo>
                <a:lnTo>
                  <a:pt x="1657477" y="170560"/>
                </a:lnTo>
                <a:lnTo>
                  <a:pt x="1625052" y="207837"/>
                </a:lnTo>
                <a:lnTo>
                  <a:pt x="1591021" y="243591"/>
                </a:lnTo>
                <a:lnTo>
                  <a:pt x="1555442" y="277765"/>
                </a:lnTo>
                <a:lnTo>
                  <a:pt x="1518373" y="310304"/>
                </a:lnTo>
                <a:lnTo>
                  <a:pt x="1479872" y="341151"/>
                </a:lnTo>
                <a:lnTo>
                  <a:pt x="1439995" y="370249"/>
                </a:lnTo>
                <a:lnTo>
                  <a:pt x="1398801" y="397544"/>
                </a:lnTo>
                <a:lnTo>
                  <a:pt x="1356347" y="422978"/>
                </a:lnTo>
                <a:lnTo>
                  <a:pt x="1312691" y="446495"/>
                </a:lnTo>
                <a:lnTo>
                  <a:pt x="1267891" y="468039"/>
                </a:lnTo>
                <a:lnTo>
                  <a:pt x="1222004" y="487554"/>
                </a:lnTo>
                <a:lnTo>
                  <a:pt x="1175088" y="504984"/>
                </a:lnTo>
                <a:lnTo>
                  <a:pt x="1127201" y="520272"/>
                </a:lnTo>
                <a:lnTo>
                  <a:pt x="1078400" y="533362"/>
                </a:lnTo>
                <a:lnTo>
                  <a:pt x="1028742" y="544199"/>
                </a:lnTo>
                <a:lnTo>
                  <a:pt x="978287" y="552725"/>
                </a:lnTo>
                <a:lnTo>
                  <a:pt x="927090" y="558884"/>
                </a:lnTo>
                <a:lnTo>
                  <a:pt x="875211" y="562621"/>
                </a:lnTo>
                <a:lnTo>
                  <a:pt x="822706" y="563879"/>
                </a:lnTo>
                <a:lnTo>
                  <a:pt x="1235086" y="563879"/>
                </a:lnTo>
                <a:lnTo>
                  <a:pt x="1305010" y="534811"/>
                </a:lnTo>
                <a:lnTo>
                  <a:pt x="1348691" y="513672"/>
                </a:lnTo>
                <a:lnTo>
                  <a:pt x="1391354" y="490796"/>
                </a:lnTo>
                <a:lnTo>
                  <a:pt x="1432952" y="466229"/>
                </a:lnTo>
                <a:lnTo>
                  <a:pt x="1473435" y="440022"/>
                </a:lnTo>
                <a:lnTo>
                  <a:pt x="1512756" y="412220"/>
                </a:lnTo>
                <a:lnTo>
                  <a:pt x="1550868" y="382873"/>
                </a:lnTo>
                <a:lnTo>
                  <a:pt x="1587723" y="352028"/>
                </a:lnTo>
                <a:lnTo>
                  <a:pt x="1623272" y="319733"/>
                </a:lnTo>
                <a:lnTo>
                  <a:pt x="1657469" y="286036"/>
                </a:lnTo>
                <a:lnTo>
                  <a:pt x="1690264" y="250986"/>
                </a:lnTo>
                <a:lnTo>
                  <a:pt x="1721612" y="214629"/>
                </a:lnTo>
                <a:lnTo>
                  <a:pt x="1805259" y="214629"/>
                </a:lnTo>
                <a:lnTo>
                  <a:pt x="1819656" y="0"/>
                </a:lnTo>
                <a:close/>
              </a:path>
              <a:path w="1819909" h="640079">
                <a:moveTo>
                  <a:pt x="1805259" y="214629"/>
                </a:moveTo>
                <a:lnTo>
                  <a:pt x="1721612" y="214629"/>
                </a:lnTo>
                <a:lnTo>
                  <a:pt x="1801622" y="268858"/>
                </a:lnTo>
                <a:lnTo>
                  <a:pt x="1805259" y="21462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6908" y="2304288"/>
            <a:ext cx="1713230" cy="573405"/>
          </a:xfrm>
          <a:custGeom>
            <a:avLst/>
            <a:gdLst/>
            <a:ahLst/>
            <a:cxnLst/>
            <a:rect l="l" t="t" r="r" b="b"/>
            <a:pathLst>
              <a:path w="1713229" h="573405">
                <a:moveTo>
                  <a:pt x="1652904" y="0"/>
                </a:moveTo>
                <a:lnTo>
                  <a:pt x="60070" y="0"/>
                </a:lnTo>
                <a:lnTo>
                  <a:pt x="36325" y="4939"/>
                </a:lnTo>
                <a:lnTo>
                  <a:pt x="17272" y="18367"/>
                </a:lnTo>
                <a:lnTo>
                  <a:pt x="4599" y="38201"/>
                </a:lnTo>
                <a:lnTo>
                  <a:pt x="0" y="62357"/>
                </a:lnTo>
                <a:lnTo>
                  <a:pt x="0" y="512699"/>
                </a:lnTo>
                <a:lnTo>
                  <a:pt x="4599" y="536537"/>
                </a:lnTo>
                <a:lnTo>
                  <a:pt x="17272" y="555672"/>
                </a:lnTo>
                <a:lnTo>
                  <a:pt x="36325" y="568402"/>
                </a:lnTo>
                <a:lnTo>
                  <a:pt x="60070" y="573024"/>
                </a:lnTo>
                <a:lnTo>
                  <a:pt x="1652904" y="573024"/>
                </a:lnTo>
                <a:lnTo>
                  <a:pt x="1676650" y="568402"/>
                </a:lnTo>
                <a:lnTo>
                  <a:pt x="1695703" y="555672"/>
                </a:lnTo>
                <a:lnTo>
                  <a:pt x="1708376" y="536537"/>
                </a:lnTo>
                <a:lnTo>
                  <a:pt x="1712976" y="512699"/>
                </a:lnTo>
                <a:lnTo>
                  <a:pt x="1712976" y="62357"/>
                </a:lnTo>
                <a:lnTo>
                  <a:pt x="1708376" y="38201"/>
                </a:lnTo>
                <a:lnTo>
                  <a:pt x="1695703" y="18367"/>
                </a:lnTo>
                <a:lnTo>
                  <a:pt x="1676650" y="4939"/>
                </a:lnTo>
                <a:lnTo>
                  <a:pt x="1652904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44084" y="1903476"/>
            <a:ext cx="1821180" cy="640080"/>
          </a:xfrm>
          <a:custGeom>
            <a:avLst/>
            <a:gdLst/>
            <a:ahLst/>
            <a:cxnLst/>
            <a:rect l="l" t="t" r="r" b="b"/>
            <a:pathLst>
              <a:path w="1821179" h="640080">
                <a:moveTo>
                  <a:pt x="1236987" y="76200"/>
                </a:moveTo>
                <a:lnTo>
                  <a:pt x="823467" y="76200"/>
                </a:lnTo>
                <a:lnTo>
                  <a:pt x="876013" y="77458"/>
                </a:lnTo>
                <a:lnTo>
                  <a:pt x="927932" y="81195"/>
                </a:lnTo>
                <a:lnTo>
                  <a:pt x="979168" y="87354"/>
                </a:lnTo>
                <a:lnTo>
                  <a:pt x="1029664" y="95880"/>
                </a:lnTo>
                <a:lnTo>
                  <a:pt x="1079360" y="106717"/>
                </a:lnTo>
                <a:lnTo>
                  <a:pt x="1128199" y="119807"/>
                </a:lnTo>
                <a:lnTo>
                  <a:pt x="1176125" y="135095"/>
                </a:lnTo>
                <a:lnTo>
                  <a:pt x="1223078" y="152525"/>
                </a:lnTo>
                <a:lnTo>
                  <a:pt x="1269001" y="172040"/>
                </a:lnTo>
                <a:lnTo>
                  <a:pt x="1313836" y="193584"/>
                </a:lnTo>
                <a:lnTo>
                  <a:pt x="1357526" y="217101"/>
                </a:lnTo>
                <a:lnTo>
                  <a:pt x="1400012" y="242535"/>
                </a:lnTo>
                <a:lnTo>
                  <a:pt x="1441238" y="269830"/>
                </a:lnTo>
                <a:lnTo>
                  <a:pt x="1481144" y="298928"/>
                </a:lnTo>
                <a:lnTo>
                  <a:pt x="1519674" y="329775"/>
                </a:lnTo>
                <a:lnTo>
                  <a:pt x="1556770" y="362314"/>
                </a:lnTo>
                <a:lnTo>
                  <a:pt x="1592374" y="396488"/>
                </a:lnTo>
                <a:lnTo>
                  <a:pt x="1626427" y="432242"/>
                </a:lnTo>
                <a:lnTo>
                  <a:pt x="1658873" y="469519"/>
                </a:lnTo>
                <a:lnTo>
                  <a:pt x="1580768" y="521715"/>
                </a:lnTo>
                <a:lnTo>
                  <a:pt x="1821180" y="640079"/>
                </a:lnTo>
                <a:lnTo>
                  <a:pt x="1806774" y="425323"/>
                </a:lnTo>
                <a:lnTo>
                  <a:pt x="1723009" y="425323"/>
                </a:lnTo>
                <a:lnTo>
                  <a:pt x="1691655" y="388983"/>
                </a:lnTo>
                <a:lnTo>
                  <a:pt x="1658873" y="353949"/>
                </a:lnTo>
                <a:lnTo>
                  <a:pt x="1624707" y="320266"/>
                </a:lnTo>
                <a:lnTo>
                  <a:pt x="1589202" y="287984"/>
                </a:lnTo>
                <a:lnTo>
                  <a:pt x="1552401" y="257150"/>
                </a:lnTo>
                <a:lnTo>
                  <a:pt x="1514349" y="227813"/>
                </a:lnTo>
                <a:lnTo>
                  <a:pt x="1475090" y="200020"/>
                </a:lnTo>
                <a:lnTo>
                  <a:pt x="1434669" y="173819"/>
                </a:lnTo>
                <a:lnTo>
                  <a:pt x="1393128" y="149260"/>
                </a:lnTo>
                <a:lnTo>
                  <a:pt x="1350513" y="126389"/>
                </a:lnTo>
                <a:lnTo>
                  <a:pt x="1306868" y="105254"/>
                </a:lnTo>
                <a:lnTo>
                  <a:pt x="1262236" y="85904"/>
                </a:lnTo>
                <a:lnTo>
                  <a:pt x="1236987" y="76200"/>
                </a:lnTo>
                <a:close/>
              </a:path>
              <a:path w="1821179" h="640080">
                <a:moveTo>
                  <a:pt x="1803145" y="371221"/>
                </a:moveTo>
                <a:lnTo>
                  <a:pt x="1723009" y="425323"/>
                </a:lnTo>
                <a:lnTo>
                  <a:pt x="1806774" y="425323"/>
                </a:lnTo>
                <a:lnTo>
                  <a:pt x="1803145" y="371221"/>
                </a:lnTo>
                <a:close/>
              </a:path>
              <a:path w="1821179" h="640080">
                <a:moveTo>
                  <a:pt x="823467" y="0"/>
                </a:moveTo>
                <a:lnTo>
                  <a:pt x="770292" y="1199"/>
                </a:lnTo>
                <a:lnTo>
                  <a:pt x="717694" y="4761"/>
                </a:lnTo>
                <a:lnTo>
                  <a:pt x="665729" y="10636"/>
                </a:lnTo>
                <a:lnTo>
                  <a:pt x="614453" y="18772"/>
                </a:lnTo>
                <a:lnTo>
                  <a:pt x="563922" y="29116"/>
                </a:lnTo>
                <a:lnTo>
                  <a:pt x="514190" y="41618"/>
                </a:lnTo>
                <a:lnTo>
                  <a:pt x="465313" y="56225"/>
                </a:lnTo>
                <a:lnTo>
                  <a:pt x="417347" y="72887"/>
                </a:lnTo>
                <a:lnTo>
                  <a:pt x="370347" y="91551"/>
                </a:lnTo>
                <a:lnTo>
                  <a:pt x="324370" y="112165"/>
                </a:lnTo>
                <a:lnTo>
                  <a:pt x="279469" y="134679"/>
                </a:lnTo>
                <a:lnTo>
                  <a:pt x="235702" y="159041"/>
                </a:lnTo>
                <a:lnTo>
                  <a:pt x="193123" y="185199"/>
                </a:lnTo>
                <a:lnTo>
                  <a:pt x="151788" y="213101"/>
                </a:lnTo>
                <a:lnTo>
                  <a:pt x="111753" y="242696"/>
                </a:lnTo>
                <a:lnTo>
                  <a:pt x="73073" y="273932"/>
                </a:lnTo>
                <a:lnTo>
                  <a:pt x="35803" y="306758"/>
                </a:lnTo>
                <a:lnTo>
                  <a:pt x="0" y="341122"/>
                </a:lnTo>
                <a:lnTo>
                  <a:pt x="114173" y="341122"/>
                </a:lnTo>
                <a:lnTo>
                  <a:pt x="150539" y="311022"/>
                </a:lnTo>
                <a:lnTo>
                  <a:pt x="188213" y="282482"/>
                </a:lnTo>
                <a:lnTo>
                  <a:pt x="227142" y="255554"/>
                </a:lnTo>
                <a:lnTo>
                  <a:pt x="267273" y="230290"/>
                </a:lnTo>
                <a:lnTo>
                  <a:pt x="308554" y="206744"/>
                </a:lnTo>
                <a:lnTo>
                  <a:pt x="350932" y="184968"/>
                </a:lnTo>
                <a:lnTo>
                  <a:pt x="394354" y="165015"/>
                </a:lnTo>
                <a:lnTo>
                  <a:pt x="438769" y="146939"/>
                </a:lnTo>
                <a:lnTo>
                  <a:pt x="484122" y="130791"/>
                </a:lnTo>
                <a:lnTo>
                  <a:pt x="530362" y="116624"/>
                </a:lnTo>
                <a:lnTo>
                  <a:pt x="577435" y="104492"/>
                </a:lnTo>
                <a:lnTo>
                  <a:pt x="625290" y="94448"/>
                </a:lnTo>
                <a:lnTo>
                  <a:pt x="673873" y="86543"/>
                </a:lnTo>
                <a:lnTo>
                  <a:pt x="723132" y="80832"/>
                </a:lnTo>
                <a:lnTo>
                  <a:pt x="773015" y="77366"/>
                </a:lnTo>
                <a:lnTo>
                  <a:pt x="823467" y="76200"/>
                </a:lnTo>
                <a:lnTo>
                  <a:pt x="1236987" y="76200"/>
                </a:lnTo>
                <a:lnTo>
                  <a:pt x="1216663" y="68388"/>
                </a:lnTo>
                <a:lnTo>
                  <a:pt x="1170192" y="52752"/>
                </a:lnTo>
                <a:lnTo>
                  <a:pt x="1122867" y="39044"/>
                </a:lnTo>
                <a:lnTo>
                  <a:pt x="1074733" y="27314"/>
                </a:lnTo>
                <a:lnTo>
                  <a:pt x="1025833" y="17609"/>
                </a:lnTo>
                <a:lnTo>
                  <a:pt x="976213" y="9977"/>
                </a:lnTo>
                <a:lnTo>
                  <a:pt x="925916" y="4466"/>
                </a:lnTo>
                <a:lnTo>
                  <a:pt x="874986" y="1124"/>
                </a:lnTo>
                <a:lnTo>
                  <a:pt x="82346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59468" y="2304288"/>
            <a:ext cx="1714500" cy="573405"/>
          </a:xfrm>
          <a:custGeom>
            <a:avLst/>
            <a:gdLst/>
            <a:ahLst/>
            <a:cxnLst/>
            <a:rect l="l" t="t" r="r" b="b"/>
            <a:pathLst>
              <a:path w="1714500" h="573405">
                <a:moveTo>
                  <a:pt x="1652397" y="0"/>
                </a:moveTo>
                <a:lnTo>
                  <a:pt x="62102" y="0"/>
                </a:lnTo>
                <a:lnTo>
                  <a:pt x="38040" y="4939"/>
                </a:lnTo>
                <a:lnTo>
                  <a:pt x="18287" y="18367"/>
                </a:lnTo>
                <a:lnTo>
                  <a:pt x="4917" y="38201"/>
                </a:lnTo>
                <a:lnTo>
                  <a:pt x="0" y="62357"/>
                </a:lnTo>
                <a:lnTo>
                  <a:pt x="0" y="512699"/>
                </a:lnTo>
                <a:lnTo>
                  <a:pt x="4917" y="536537"/>
                </a:lnTo>
                <a:lnTo>
                  <a:pt x="18288" y="555672"/>
                </a:lnTo>
                <a:lnTo>
                  <a:pt x="38040" y="568402"/>
                </a:lnTo>
                <a:lnTo>
                  <a:pt x="62102" y="573024"/>
                </a:lnTo>
                <a:lnTo>
                  <a:pt x="1652397" y="573024"/>
                </a:lnTo>
                <a:lnTo>
                  <a:pt x="1676459" y="568402"/>
                </a:lnTo>
                <a:lnTo>
                  <a:pt x="1696212" y="555672"/>
                </a:lnTo>
                <a:lnTo>
                  <a:pt x="1709582" y="536537"/>
                </a:lnTo>
                <a:lnTo>
                  <a:pt x="1714500" y="512699"/>
                </a:lnTo>
                <a:lnTo>
                  <a:pt x="1714500" y="62357"/>
                </a:lnTo>
                <a:lnTo>
                  <a:pt x="1709582" y="38201"/>
                </a:lnTo>
                <a:lnTo>
                  <a:pt x="1696212" y="18367"/>
                </a:lnTo>
                <a:lnTo>
                  <a:pt x="1676459" y="4939"/>
                </a:lnTo>
                <a:lnTo>
                  <a:pt x="1652397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21585" y="4259326"/>
            <a:ext cx="830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园区1.0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2268" y="6416252"/>
            <a:ext cx="1358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6</a:t>
            </a:fld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1655" y="2987141"/>
            <a:ext cx="1452245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000"/>
              </a:lnSpc>
              <a:spcBef>
                <a:spcPts val="100"/>
              </a:spcBef>
            </a:pPr>
            <a:r>
              <a:rPr sz="1400" b="1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土地经营：成本驱 动，立足园区本身 服务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53383" y="2987141"/>
            <a:ext cx="1452245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000"/>
              </a:lnSpc>
              <a:spcBef>
                <a:spcPts val="100"/>
              </a:spcBef>
            </a:pPr>
            <a:r>
              <a:rPr sz="1400" b="1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标准厂房开发：产 业链配套驱动，延 申企业基本服务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94475" y="2987141"/>
            <a:ext cx="1452245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000"/>
              </a:lnSpc>
              <a:spcBef>
                <a:spcPts val="100"/>
              </a:spcBef>
            </a:pPr>
            <a:r>
              <a:rPr sz="1400" b="1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公共服务平台：服 务驱动，企业增值 服务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35820" y="2987141"/>
            <a:ext cx="1452245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000"/>
              </a:lnSpc>
              <a:spcBef>
                <a:spcPts val="100"/>
              </a:spcBef>
            </a:pPr>
            <a:r>
              <a:rPr sz="1400" b="1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智慧型园区：创新 型园区，综合产业 服务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54677" y="2434285"/>
            <a:ext cx="830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园区</a:t>
            </a:r>
            <a:r>
              <a:rPr sz="1800" b="1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2.0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85481" y="4245305"/>
            <a:ext cx="830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园区</a:t>
            </a:r>
            <a:r>
              <a:rPr sz="1800" b="1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3.0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82885" y="2434285"/>
            <a:ext cx="830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园区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4.0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2"/>
            </p:custDataLst>
          </p:nvPr>
        </p:nvSpPr>
        <p:spPr>
          <a:xfrm rot="2504386">
            <a:off x="4662202" y="-1622936"/>
            <a:ext cx="1015162" cy="10125254"/>
          </a:xfrm>
          <a:custGeom>
            <a:avLst/>
            <a:gdLst>
              <a:gd name="connsiteX0" fmla="*/ 0 w 1015162"/>
              <a:gd name="connsiteY0" fmla="*/ 905741 h 10125254"/>
              <a:gd name="connsiteX1" fmla="*/ 1015162 w 1015162"/>
              <a:gd name="connsiteY1" fmla="*/ 0 h 10125254"/>
              <a:gd name="connsiteX2" fmla="*/ 1015162 w 1015162"/>
              <a:gd name="connsiteY2" fmla="*/ 9219513 h 10125254"/>
              <a:gd name="connsiteX3" fmla="*/ 0 w 1015162"/>
              <a:gd name="connsiteY3" fmla="*/ 10125254 h 1012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10125254">
                <a:moveTo>
                  <a:pt x="0" y="905741"/>
                </a:moveTo>
                <a:lnTo>
                  <a:pt x="1015162" y="0"/>
                </a:lnTo>
                <a:lnTo>
                  <a:pt x="1015162" y="9219513"/>
                </a:lnTo>
                <a:lnTo>
                  <a:pt x="0" y="1012525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2504386">
            <a:off x="7576845" y="3986172"/>
            <a:ext cx="1015162" cy="3676318"/>
          </a:xfrm>
          <a:custGeom>
            <a:avLst/>
            <a:gdLst>
              <a:gd name="connsiteX0" fmla="*/ 0 w 1015162"/>
              <a:gd name="connsiteY0" fmla="*/ 905741 h 3676318"/>
              <a:gd name="connsiteX1" fmla="*/ 1015162 w 1015162"/>
              <a:gd name="connsiteY1" fmla="*/ 0 h 3676318"/>
              <a:gd name="connsiteX2" fmla="*/ 1015162 w 1015162"/>
              <a:gd name="connsiteY2" fmla="*/ 2770577 h 3676318"/>
              <a:gd name="connsiteX3" fmla="*/ 0 w 1015162"/>
              <a:gd name="connsiteY3" fmla="*/ 3676318 h 367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3676318">
                <a:moveTo>
                  <a:pt x="0" y="905741"/>
                </a:moveTo>
                <a:lnTo>
                  <a:pt x="1015162" y="0"/>
                </a:lnTo>
                <a:lnTo>
                  <a:pt x="1015162" y="2770577"/>
                </a:lnTo>
                <a:lnTo>
                  <a:pt x="0" y="36763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任意多边形: 形状 3"/>
          <p:cNvSpPr/>
          <p:nvPr>
            <p:custDataLst>
              <p:tags r:id="rId4"/>
            </p:custDataLst>
          </p:nvPr>
        </p:nvSpPr>
        <p:spPr>
          <a:xfrm rot="2504386">
            <a:off x="10287164" y="1742575"/>
            <a:ext cx="350906" cy="5588601"/>
          </a:xfrm>
          <a:custGeom>
            <a:avLst/>
            <a:gdLst>
              <a:gd name="connsiteX0" fmla="*/ 0 w 350906"/>
              <a:gd name="connsiteY0" fmla="*/ 0 h 5588601"/>
              <a:gd name="connsiteX1" fmla="*/ 350906 w 350906"/>
              <a:gd name="connsiteY1" fmla="*/ 393298 h 5588601"/>
              <a:gd name="connsiteX2" fmla="*/ 350906 w 350906"/>
              <a:gd name="connsiteY2" fmla="*/ 5275518 h 5588601"/>
              <a:gd name="connsiteX3" fmla="*/ 0 w 350906"/>
              <a:gd name="connsiteY3" fmla="*/ 5588601 h 558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6" h="5588601">
                <a:moveTo>
                  <a:pt x="0" y="0"/>
                </a:moveTo>
                <a:lnTo>
                  <a:pt x="350906" y="393298"/>
                </a:lnTo>
                <a:lnTo>
                  <a:pt x="350906" y="5275518"/>
                </a:lnTo>
                <a:lnTo>
                  <a:pt x="0" y="55886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任意多边形: 形状 4"/>
          <p:cNvSpPr/>
          <p:nvPr>
            <p:custDataLst>
              <p:tags r:id="rId5"/>
            </p:custDataLst>
          </p:nvPr>
        </p:nvSpPr>
        <p:spPr>
          <a:xfrm rot="2504386">
            <a:off x="9550809" y="-623577"/>
            <a:ext cx="1015162" cy="2082345"/>
          </a:xfrm>
          <a:custGeom>
            <a:avLst/>
            <a:gdLst>
              <a:gd name="connsiteX0" fmla="*/ 0 w 1015162"/>
              <a:gd name="connsiteY0" fmla="*/ 905741 h 2082345"/>
              <a:gd name="connsiteX1" fmla="*/ 1015162 w 1015162"/>
              <a:gd name="connsiteY1" fmla="*/ 0 h 2082345"/>
              <a:gd name="connsiteX2" fmla="*/ 1015162 w 1015162"/>
              <a:gd name="connsiteY2" fmla="*/ 1176604 h 2082345"/>
              <a:gd name="connsiteX3" fmla="*/ 0 w 1015162"/>
              <a:gd name="connsiteY3" fmla="*/ 2082345 h 2082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2082345">
                <a:moveTo>
                  <a:pt x="0" y="905741"/>
                </a:moveTo>
                <a:lnTo>
                  <a:pt x="1015162" y="0"/>
                </a:lnTo>
                <a:lnTo>
                  <a:pt x="1015162" y="1176604"/>
                </a:lnTo>
                <a:lnTo>
                  <a:pt x="0" y="20823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-635" y="1110357"/>
            <a:ext cx="6885322" cy="4403697"/>
          </a:xfrm>
          <a:prstGeom prst="rect">
            <a:avLst/>
          </a:prstGeom>
          <a:solidFill>
            <a:schemeClr val="accent1">
              <a:lumMod val="75000"/>
              <a:alpha val="86667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2"/>
          <a:srcRect r="-533"/>
          <a:stretch>
            <a:fillRect/>
          </a:stretch>
        </p:blipFill>
        <p:spPr>
          <a:xfrm>
            <a:off x="6885323" y="1110356"/>
            <a:ext cx="5323161" cy="440369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885324" y="1110358"/>
            <a:ext cx="5306676" cy="4403697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1475740" y="2659380"/>
            <a:ext cx="4110990" cy="90233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sz="4800" b="1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智慧园区愿景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7479665" y="2631440"/>
            <a:ext cx="3982720" cy="111061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en-US" altLang="zh-CN" sz="9600" b="1" spc="300" dirty="0">
                <a:solidFill>
                  <a:schemeClr val="bg1"/>
                </a:solidFill>
                <a:ea typeface="微软雅黑" panose="020B0503020204020204" charset="-122"/>
              </a:rPr>
              <a:t>PART 02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589020" y="1566672"/>
            <a:ext cx="2708910" cy="214629"/>
          </a:xfrm>
          <a:custGeom>
            <a:avLst/>
            <a:gdLst/>
            <a:ahLst/>
            <a:cxnLst/>
            <a:rect l="l" t="t" r="r" b="b"/>
            <a:pathLst>
              <a:path w="2708910" h="214630">
                <a:moveTo>
                  <a:pt x="0" y="214375"/>
                </a:moveTo>
                <a:lnTo>
                  <a:pt x="2708782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248" y="5012753"/>
            <a:ext cx="530552" cy="370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1414" y="5082285"/>
            <a:ext cx="2520315" cy="722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fontAlgn="auto">
              <a:lnSpc>
                <a:spcPts val="1680"/>
              </a:lnSpc>
              <a:spcBef>
                <a:spcPts val="95"/>
              </a:spcBef>
              <a:spcAft>
                <a:spcPts val="500"/>
              </a:spcAft>
            </a:pPr>
            <a:r>
              <a:rPr sz="16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时间连接</a:t>
            </a:r>
            <a:endParaRPr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 fontAlgn="auto">
              <a:lnSpc>
                <a:spcPts val="1680"/>
              </a:lnSpc>
              <a:spcBef>
                <a:spcPts val="5"/>
              </a:spcBef>
              <a:spcAft>
                <a:spcPts val="500"/>
              </a:spcAft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以运营效果为目标，为</a:t>
            </a:r>
            <a:r>
              <a:rPr sz="1400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早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期规划 建言献策</a:t>
            </a: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2896" y="4739640"/>
            <a:ext cx="9937115" cy="0"/>
          </a:xfrm>
          <a:custGeom>
            <a:avLst/>
            <a:gdLst/>
            <a:ahLst/>
            <a:cxnLst/>
            <a:rect l="l" t="t" r="r" b="b"/>
            <a:pathLst>
              <a:path w="9937115">
                <a:moveTo>
                  <a:pt x="0" y="0"/>
                </a:moveTo>
                <a:lnTo>
                  <a:pt x="9937115" y="0"/>
                </a:lnTo>
              </a:path>
            </a:pathLst>
          </a:custGeom>
          <a:ln w="12192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03723" y="5082285"/>
            <a:ext cx="2696845" cy="689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空间连接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将散落的</a:t>
            </a:r>
            <a:r>
              <a:rPr sz="16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能耗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、停车、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水控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电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 公共资源等链接到一个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平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99754" y="5082285"/>
            <a:ext cx="2696845" cy="689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人文连接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链接园区</a:t>
            </a:r>
            <a:r>
              <a:rPr sz="16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管理者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、企业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商家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政 府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45292" y="5012753"/>
            <a:ext cx="530860" cy="370840"/>
          </a:xfrm>
          <a:custGeom>
            <a:avLst/>
            <a:gdLst/>
            <a:ahLst/>
            <a:cxnLst/>
            <a:rect l="l" t="t" r="r" b="b"/>
            <a:pathLst>
              <a:path w="530860" h="370839">
                <a:moveTo>
                  <a:pt x="185420" y="0"/>
                </a:moveTo>
                <a:lnTo>
                  <a:pt x="138371" y="6032"/>
                </a:lnTo>
                <a:lnTo>
                  <a:pt x="93827" y="24129"/>
                </a:lnTo>
                <a:lnTo>
                  <a:pt x="54292" y="54292"/>
                </a:lnTo>
                <a:lnTo>
                  <a:pt x="24130" y="93818"/>
                </a:lnTo>
                <a:lnTo>
                  <a:pt x="6032" y="138342"/>
                </a:lnTo>
                <a:lnTo>
                  <a:pt x="0" y="185372"/>
                </a:lnTo>
                <a:lnTo>
                  <a:pt x="6032" y="232412"/>
                </a:lnTo>
                <a:lnTo>
                  <a:pt x="24130" y="276968"/>
                </a:lnTo>
                <a:lnTo>
                  <a:pt x="54292" y="316547"/>
                </a:lnTo>
                <a:lnTo>
                  <a:pt x="93827" y="346709"/>
                </a:lnTo>
                <a:lnTo>
                  <a:pt x="138371" y="364807"/>
                </a:lnTo>
                <a:lnTo>
                  <a:pt x="185420" y="370839"/>
                </a:lnTo>
                <a:lnTo>
                  <a:pt x="232468" y="364807"/>
                </a:lnTo>
                <a:lnTo>
                  <a:pt x="277012" y="346709"/>
                </a:lnTo>
                <a:lnTo>
                  <a:pt x="316547" y="316547"/>
                </a:lnTo>
                <a:lnTo>
                  <a:pt x="352726" y="283689"/>
                </a:lnTo>
                <a:lnTo>
                  <a:pt x="392221" y="254146"/>
                </a:lnTo>
                <a:lnTo>
                  <a:pt x="435026" y="227914"/>
                </a:lnTo>
                <a:lnTo>
                  <a:pt x="481135" y="204986"/>
                </a:lnTo>
                <a:lnTo>
                  <a:pt x="530542" y="185356"/>
                </a:lnTo>
                <a:lnTo>
                  <a:pt x="481135" y="165788"/>
                </a:lnTo>
                <a:lnTo>
                  <a:pt x="435026" y="142897"/>
                </a:lnTo>
                <a:lnTo>
                  <a:pt x="392221" y="116685"/>
                </a:lnTo>
                <a:lnTo>
                  <a:pt x="352726" y="87149"/>
                </a:lnTo>
                <a:lnTo>
                  <a:pt x="316547" y="54292"/>
                </a:lnTo>
                <a:lnTo>
                  <a:pt x="277012" y="24129"/>
                </a:lnTo>
                <a:lnTo>
                  <a:pt x="232468" y="6032"/>
                </a:lnTo>
                <a:lnTo>
                  <a:pt x="18542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8533" y="5012753"/>
            <a:ext cx="530860" cy="370840"/>
          </a:xfrm>
          <a:custGeom>
            <a:avLst/>
            <a:gdLst/>
            <a:ahLst/>
            <a:cxnLst/>
            <a:rect l="l" t="t" r="r" b="b"/>
            <a:pathLst>
              <a:path w="530859" h="370839">
                <a:moveTo>
                  <a:pt x="185356" y="0"/>
                </a:moveTo>
                <a:lnTo>
                  <a:pt x="138338" y="6032"/>
                </a:lnTo>
                <a:lnTo>
                  <a:pt x="93817" y="24129"/>
                </a:lnTo>
                <a:lnTo>
                  <a:pt x="54292" y="54292"/>
                </a:lnTo>
                <a:lnTo>
                  <a:pt x="24129" y="93818"/>
                </a:lnTo>
                <a:lnTo>
                  <a:pt x="6032" y="138342"/>
                </a:lnTo>
                <a:lnTo>
                  <a:pt x="0" y="185372"/>
                </a:lnTo>
                <a:lnTo>
                  <a:pt x="6032" y="232412"/>
                </a:lnTo>
                <a:lnTo>
                  <a:pt x="24130" y="276968"/>
                </a:lnTo>
                <a:lnTo>
                  <a:pt x="54292" y="316547"/>
                </a:lnTo>
                <a:lnTo>
                  <a:pt x="93817" y="346709"/>
                </a:lnTo>
                <a:lnTo>
                  <a:pt x="138338" y="364807"/>
                </a:lnTo>
                <a:lnTo>
                  <a:pt x="185356" y="370839"/>
                </a:lnTo>
                <a:lnTo>
                  <a:pt x="232374" y="364807"/>
                </a:lnTo>
                <a:lnTo>
                  <a:pt x="276895" y="346709"/>
                </a:lnTo>
                <a:lnTo>
                  <a:pt x="316420" y="316547"/>
                </a:lnTo>
                <a:lnTo>
                  <a:pt x="352600" y="283689"/>
                </a:lnTo>
                <a:lnTo>
                  <a:pt x="392102" y="254146"/>
                </a:lnTo>
                <a:lnTo>
                  <a:pt x="434926" y="227914"/>
                </a:lnTo>
                <a:lnTo>
                  <a:pt x="481073" y="204986"/>
                </a:lnTo>
                <a:lnTo>
                  <a:pt x="530542" y="185356"/>
                </a:lnTo>
                <a:lnTo>
                  <a:pt x="481073" y="165788"/>
                </a:lnTo>
                <a:lnTo>
                  <a:pt x="434926" y="142897"/>
                </a:lnTo>
                <a:lnTo>
                  <a:pt x="392102" y="116685"/>
                </a:lnTo>
                <a:lnTo>
                  <a:pt x="352600" y="87149"/>
                </a:lnTo>
                <a:lnTo>
                  <a:pt x="316420" y="54292"/>
                </a:lnTo>
                <a:lnTo>
                  <a:pt x="276895" y="24129"/>
                </a:lnTo>
                <a:lnTo>
                  <a:pt x="232374" y="6032"/>
                </a:lnTo>
                <a:lnTo>
                  <a:pt x="18535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5688" y="1566672"/>
            <a:ext cx="412115" cy="468630"/>
          </a:xfrm>
          <a:custGeom>
            <a:avLst/>
            <a:gdLst/>
            <a:ahLst/>
            <a:cxnLst/>
            <a:rect l="l" t="t" r="r" b="b"/>
            <a:pathLst>
              <a:path w="412114" h="468630">
                <a:moveTo>
                  <a:pt x="0" y="468249"/>
                </a:moveTo>
                <a:lnTo>
                  <a:pt x="411607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70903" y="2275332"/>
            <a:ext cx="663575" cy="142240"/>
          </a:xfrm>
          <a:custGeom>
            <a:avLst/>
            <a:gdLst/>
            <a:ahLst/>
            <a:cxnLst/>
            <a:rect l="l" t="t" r="r" b="b"/>
            <a:pathLst>
              <a:path w="663575" h="142239">
                <a:moveTo>
                  <a:pt x="663321" y="141985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70903" y="3436620"/>
            <a:ext cx="690245" cy="106680"/>
          </a:xfrm>
          <a:custGeom>
            <a:avLst/>
            <a:gdLst/>
            <a:ahLst/>
            <a:cxnLst/>
            <a:rect l="l" t="t" r="r" b="b"/>
            <a:pathLst>
              <a:path w="690245" h="106679">
                <a:moveTo>
                  <a:pt x="690245" y="106552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45323" y="2996183"/>
            <a:ext cx="165735" cy="888365"/>
          </a:xfrm>
          <a:custGeom>
            <a:avLst/>
            <a:gdLst/>
            <a:ahLst/>
            <a:cxnLst/>
            <a:rect l="l" t="t" r="r" b="b"/>
            <a:pathLst>
              <a:path w="165734" h="888364">
                <a:moveTo>
                  <a:pt x="0" y="887983"/>
                </a:moveTo>
                <a:lnTo>
                  <a:pt x="165226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59623" y="3438144"/>
            <a:ext cx="1534160" cy="719455"/>
          </a:xfrm>
          <a:custGeom>
            <a:avLst/>
            <a:gdLst/>
            <a:ahLst/>
            <a:cxnLst/>
            <a:rect l="l" t="t" r="r" b="b"/>
            <a:pathLst>
              <a:path w="1534159" h="719454">
                <a:moveTo>
                  <a:pt x="1533778" y="0"/>
                </a:moveTo>
                <a:lnTo>
                  <a:pt x="0" y="718946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0256" y="1566672"/>
            <a:ext cx="508634" cy="50800"/>
          </a:xfrm>
          <a:custGeom>
            <a:avLst/>
            <a:gdLst/>
            <a:ahLst/>
            <a:cxnLst/>
            <a:rect l="l" t="t" r="r" b="b"/>
            <a:pathLst>
              <a:path w="508634" h="50800">
                <a:moveTo>
                  <a:pt x="508380" y="50418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32803" y="1645920"/>
            <a:ext cx="37465" cy="629285"/>
          </a:xfrm>
          <a:custGeom>
            <a:avLst/>
            <a:gdLst/>
            <a:ahLst/>
            <a:cxnLst/>
            <a:rect l="l" t="t" r="r" b="b"/>
            <a:pathLst>
              <a:path w="37464" h="629285">
                <a:moveTo>
                  <a:pt x="37211" y="629157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67800" y="1717548"/>
            <a:ext cx="224154" cy="222885"/>
          </a:xfrm>
          <a:custGeom>
            <a:avLst/>
            <a:gdLst/>
            <a:ahLst/>
            <a:cxnLst/>
            <a:rect l="l" t="t" r="r" b="b"/>
            <a:pathLst>
              <a:path w="224154" h="222885">
                <a:moveTo>
                  <a:pt x="0" y="222885"/>
                </a:moveTo>
                <a:lnTo>
                  <a:pt x="224154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14231" y="1886711"/>
            <a:ext cx="134620" cy="386715"/>
          </a:xfrm>
          <a:custGeom>
            <a:avLst/>
            <a:gdLst/>
            <a:ahLst/>
            <a:cxnLst/>
            <a:rect l="l" t="t" r="r" b="b"/>
            <a:pathLst>
              <a:path w="134620" h="386714">
                <a:moveTo>
                  <a:pt x="0" y="0"/>
                </a:moveTo>
                <a:lnTo>
                  <a:pt x="134366" y="386461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25256" y="2708148"/>
            <a:ext cx="147320" cy="29845"/>
          </a:xfrm>
          <a:custGeom>
            <a:avLst/>
            <a:gdLst/>
            <a:ahLst/>
            <a:cxnLst/>
            <a:rect l="l" t="t" r="r" b="b"/>
            <a:pathLst>
              <a:path w="147320" h="29844">
                <a:moveTo>
                  <a:pt x="147193" y="0"/>
                </a:moveTo>
                <a:lnTo>
                  <a:pt x="0" y="29717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70903" y="1851660"/>
            <a:ext cx="559435" cy="423545"/>
          </a:xfrm>
          <a:custGeom>
            <a:avLst/>
            <a:gdLst/>
            <a:ahLst/>
            <a:cxnLst/>
            <a:rect l="l" t="t" r="r" b="b"/>
            <a:pathLst>
              <a:path w="559434" h="423544">
                <a:moveTo>
                  <a:pt x="559053" y="0"/>
                </a:moveTo>
                <a:lnTo>
                  <a:pt x="0" y="42329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82239" y="1327403"/>
            <a:ext cx="906780" cy="906780"/>
          </a:xfrm>
          <a:custGeom>
            <a:avLst/>
            <a:gdLst/>
            <a:ahLst/>
            <a:cxnLst/>
            <a:rect l="l" t="t" r="r" b="b"/>
            <a:pathLst>
              <a:path w="906779" h="906780">
                <a:moveTo>
                  <a:pt x="453390" y="0"/>
                </a:moveTo>
                <a:lnTo>
                  <a:pt x="407026" y="2340"/>
                </a:lnTo>
                <a:lnTo>
                  <a:pt x="362003" y="9209"/>
                </a:lnTo>
                <a:lnTo>
                  <a:pt x="318549" y="20379"/>
                </a:lnTo>
                <a:lnTo>
                  <a:pt x="276891" y="35623"/>
                </a:lnTo>
                <a:lnTo>
                  <a:pt x="237258" y="54712"/>
                </a:lnTo>
                <a:lnTo>
                  <a:pt x="199876" y="77420"/>
                </a:lnTo>
                <a:lnTo>
                  <a:pt x="164973" y="103518"/>
                </a:lnTo>
                <a:lnTo>
                  <a:pt x="132778" y="132778"/>
                </a:lnTo>
                <a:lnTo>
                  <a:pt x="103518" y="164973"/>
                </a:lnTo>
                <a:lnTo>
                  <a:pt x="77420" y="199876"/>
                </a:lnTo>
                <a:lnTo>
                  <a:pt x="54712" y="237258"/>
                </a:lnTo>
                <a:lnTo>
                  <a:pt x="35623" y="276891"/>
                </a:lnTo>
                <a:lnTo>
                  <a:pt x="20379" y="318549"/>
                </a:lnTo>
                <a:lnTo>
                  <a:pt x="9209" y="362003"/>
                </a:lnTo>
                <a:lnTo>
                  <a:pt x="2340" y="407026"/>
                </a:lnTo>
                <a:lnTo>
                  <a:pt x="0" y="453390"/>
                </a:lnTo>
                <a:lnTo>
                  <a:pt x="2340" y="499753"/>
                </a:lnTo>
                <a:lnTo>
                  <a:pt x="9209" y="544776"/>
                </a:lnTo>
                <a:lnTo>
                  <a:pt x="20379" y="588230"/>
                </a:lnTo>
                <a:lnTo>
                  <a:pt x="35623" y="629888"/>
                </a:lnTo>
                <a:lnTo>
                  <a:pt x="54712" y="669521"/>
                </a:lnTo>
                <a:lnTo>
                  <a:pt x="77420" y="706903"/>
                </a:lnTo>
                <a:lnTo>
                  <a:pt x="103518" y="741806"/>
                </a:lnTo>
                <a:lnTo>
                  <a:pt x="132778" y="774001"/>
                </a:lnTo>
                <a:lnTo>
                  <a:pt x="164973" y="803261"/>
                </a:lnTo>
                <a:lnTo>
                  <a:pt x="199876" y="829359"/>
                </a:lnTo>
                <a:lnTo>
                  <a:pt x="237258" y="852067"/>
                </a:lnTo>
                <a:lnTo>
                  <a:pt x="276891" y="871156"/>
                </a:lnTo>
                <a:lnTo>
                  <a:pt x="318549" y="886400"/>
                </a:lnTo>
                <a:lnTo>
                  <a:pt x="362003" y="897570"/>
                </a:lnTo>
                <a:lnTo>
                  <a:pt x="407026" y="904439"/>
                </a:lnTo>
                <a:lnTo>
                  <a:pt x="453390" y="906780"/>
                </a:lnTo>
                <a:lnTo>
                  <a:pt x="499753" y="904439"/>
                </a:lnTo>
                <a:lnTo>
                  <a:pt x="544776" y="897570"/>
                </a:lnTo>
                <a:lnTo>
                  <a:pt x="588230" y="886400"/>
                </a:lnTo>
                <a:lnTo>
                  <a:pt x="629888" y="871156"/>
                </a:lnTo>
                <a:lnTo>
                  <a:pt x="669521" y="852067"/>
                </a:lnTo>
                <a:lnTo>
                  <a:pt x="706903" y="829359"/>
                </a:lnTo>
                <a:lnTo>
                  <a:pt x="741806" y="803261"/>
                </a:lnTo>
                <a:lnTo>
                  <a:pt x="774001" y="774001"/>
                </a:lnTo>
                <a:lnTo>
                  <a:pt x="803261" y="741806"/>
                </a:lnTo>
                <a:lnTo>
                  <a:pt x="829359" y="706903"/>
                </a:lnTo>
                <a:lnTo>
                  <a:pt x="852067" y="669521"/>
                </a:lnTo>
                <a:lnTo>
                  <a:pt x="871156" y="629888"/>
                </a:lnTo>
                <a:lnTo>
                  <a:pt x="886400" y="588230"/>
                </a:lnTo>
                <a:lnTo>
                  <a:pt x="897570" y="544776"/>
                </a:lnTo>
                <a:lnTo>
                  <a:pt x="904439" y="499753"/>
                </a:lnTo>
                <a:lnTo>
                  <a:pt x="906780" y="453390"/>
                </a:lnTo>
                <a:lnTo>
                  <a:pt x="904439" y="407026"/>
                </a:lnTo>
                <a:lnTo>
                  <a:pt x="897570" y="362003"/>
                </a:lnTo>
                <a:lnTo>
                  <a:pt x="886400" y="318549"/>
                </a:lnTo>
                <a:lnTo>
                  <a:pt x="871156" y="276891"/>
                </a:lnTo>
                <a:lnTo>
                  <a:pt x="852067" y="237258"/>
                </a:lnTo>
                <a:lnTo>
                  <a:pt x="829359" y="199876"/>
                </a:lnTo>
                <a:lnTo>
                  <a:pt x="803261" y="164973"/>
                </a:lnTo>
                <a:lnTo>
                  <a:pt x="774001" y="132778"/>
                </a:lnTo>
                <a:lnTo>
                  <a:pt x="741806" y="103518"/>
                </a:lnTo>
                <a:lnTo>
                  <a:pt x="706903" y="77420"/>
                </a:lnTo>
                <a:lnTo>
                  <a:pt x="669521" y="54712"/>
                </a:lnTo>
                <a:lnTo>
                  <a:pt x="629888" y="35623"/>
                </a:lnTo>
                <a:lnTo>
                  <a:pt x="588230" y="20379"/>
                </a:lnTo>
                <a:lnTo>
                  <a:pt x="544776" y="9209"/>
                </a:lnTo>
                <a:lnTo>
                  <a:pt x="499753" y="2340"/>
                </a:lnTo>
                <a:lnTo>
                  <a:pt x="45339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944748" y="1328419"/>
            <a:ext cx="3810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能 耗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97167" y="1405127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5" h="323214">
                <a:moveTo>
                  <a:pt x="161544" y="0"/>
                </a:moveTo>
                <a:lnTo>
                  <a:pt x="118577" y="5766"/>
                </a:lnTo>
                <a:lnTo>
                  <a:pt x="79981" y="22041"/>
                </a:lnTo>
                <a:lnTo>
                  <a:pt x="47291" y="47291"/>
                </a:lnTo>
                <a:lnTo>
                  <a:pt x="22041" y="79981"/>
                </a:lnTo>
                <a:lnTo>
                  <a:pt x="5766" y="118577"/>
                </a:lnTo>
                <a:lnTo>
                  <a:pt x="0" y="161544"/>
                </a:lnTo>
                <a:lnTo>
                  <a:pt x="5766" y="204510"/>
                </a:lnTo>
                <a:lnTo>
                  <a:pt x="22041" y="243106"/>
                </a:lnTo>
                <a:lnTo>
                  <a:pt x="47291" y="275796"/>
                </a:lnTo>
                <a:lnTo>
                  <a:pt x="79981" y="301046"/>
                </a:lnTo>
                <a:lnTo>
                  <a:pt x="118577" y="317321"/>
                </a:lnTo>
                <a:lnTo>
                  <a:pt x="161544" y="323088"/>
                </a:lnTo>
                <a:lnTo>
                  <a:pt x="204510" y="317321"/>
                </a:lnTo>
                <a:lnTo>
                  <a:pt x="243106" y="301046"/>
                </a:lnTo>
                <a:lnTo>
                  <a:pt x="275796" y="275796"/>
                </a:lnTo>
                <a:lnTo>
                  <a:pt x="301046" y="243106"/>
                </a:lnTo>
                <a:lnTo>
                  <a:pt x="317321" y="204510"/>
                </a:lnTo>
                <a:lnTo>
                  <a:pt x="323088" y="161544"/>
                </a:lnTo>
                <a:lnTo>
                  <a:pt x="317321" y="118577"/>
                </a:lnTo>
                <a:lnTo>
                  <a:pt x="301046" y="79981"/>
                </a:lnTo>
                <a:lnTo>
                  <a:pt x="275796" y="47291"/>
                </a:lnTo>
                <a:lnTo>
                  <a:pt x="243106" y="22041"/>
                </a:lnTo>
                <a:lnTo>
                  <a:pt x="204510" y="5766"/>
                </a:lnTo>
                <a:lnTo>
                  <a:pt x="16154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04944" y="3707891"/>
            <a:ext cx="817244" cy="818515"/>
          </a:xfrm>
          <a:custGeom>
            <a:avLst/>
            <a:gdLst/>
            <a:ahLst/>
            <a:cxnLst/>
            <a:rect l="l" t="t" r="r" b="b"/>
            <a:pathLst>
              <a:path w="817245" h="818514">
                <a:moveTo>
                  <a:pt x="408431" y="0"/>
                </a:moveTo>
                <a:lnTo>
                  <a:pt x="360803" y="2753"/>
                </a:lnTo>
                <a:lnTo>
                  <a:pt x="314788" y="10810"/>
                </a:lnTo>
                <a:lnTo>
                  <a:pt x="270692" y="23861"/>
                </a:lnTo>
                <a:lnTo>
                  <a:pt x="228822" y="41601"/>
                </a:lnTo>
                <a:lnTo>
                  <a:pt x="189484" y="63721"/>
                </a:lnTo>
                <a:lnTo>
                  <a:pt x="152986" y="89913"/>
                </a:lnTo>
                <a:lnTo>
                  <a:pt x="119633" y="119872"/>
                </a:lnTo>
                <a:lnTo>
                  <a:pt x="89733" y="153288"/>
                </a:lnTo>
                <a:lnTo>
                  <a:pt x="63592" y="189855"/>
                </a:lnTo>
                <a:lnTo>
                  <a:pt x="41516" y="229266"/>
                </a:lnTo>
                <a:lnTo>
                  <a:pt x="23813" y="271212"/>
                </a:lnTo>
                <a:lnTo>
                  <a:pt x="10787" y="315388"/>
                </a:lnTo>
                <a:lnTo>
                  <a:pt x="2748" y="361484"/>
                </a:lnTo>
                <a:lnTo>
                  <a:pt x="0" y="409193"/>
                </a:lnTo>
                <a:lnTo>
                  <a:pt x="2748" y="456903"/>
                </a:lnTo>
                <a:lnTo>
                  <a:pt x="10787" y="502999"/>
                </a:lnTo>
                <a:lnTo>
                  <a:pt x="23813" y="547175"/>
                </a:lnTo>
                <a:lnTo>
                  <a:pt x="41516" y="589121"/>
                </a:lnTo>
                <a:lnTo>
                  <a:pt x="63592" y="628532"/>
                </a:lnTo>
                <a:lnTo>
                  <a:pt x="89733" y="665099"/>
                </a:lnTo>
                <a:lnTo>
                  <a:pt x="119633" y="698515"/>
                </a:lnTo>
                <a:lnTo>
                  <a:pt x="152986" y="728474"/>
                </a:lnTo>
                <a:lnTo>
                  <a:pt x="189484" y="754666"/>
                </a:lnTo>
                <a:lnTo>
                  <a:pt x="228822" y="776786"/>
                </a:lnTo>
                <a:lnTo>
                  <a:pt x="270692" y="794526"/>
                </a:lnTo>
                <a:lnTo>
                  <a:pt x="314788" y="807577"/>
                </a:lnTo>
                <a:lnTo>
                  <a:pt x="360803" y="815634"/>
                </a:lnTo>
                <a:lnTo>
                  <a:pt x="408431" y="818387"/>
                </a:lnTo>
                <a:lnTo>
                  <a:pt x="456060" y="815634"/>
                </a:lnTo>
                <a:lnTo>
                  <a:pt x="502075" y="807577"/>
                </a:lnTo>
                <a:lnTo>
                  <a:pt x="546171" y="794526"/>
                </a:lnTo>
                <a:lnTo>
                  <a:pt x="588041" y="776786"/>
                </a:lnTo>
                <a:lnTo>
                  <a:pt x="627379" y="754666"/>
                </a:lnTo>
                <a:lnTo>
                  <a:pt x="663877" y="728474"/>
                </a:lnTo>
                <a:lnTo>
                  <a:pt x="697229" y="698515"/>
                </a:lnTo>
                <a:lnTo>
                  <a:pt x="727130" y="665099"/>
                </a:lnTo>
                <a:lnTo>
                  <a:pt x="753271" y="628532"/>
                </a:lnTo>
                <a:lnTo>
                  <a:pt x="775347" y="589121"/>
                </a:lnTo>
                <a:lnTo>
                  <a:pt x="793050" y="547175"/>
                </a:lnTo>
                <a:lnTo>
                  <a:pt x="806076" y="502999"/>
                </a:lnTo>
                <a:lnTo>
                  <a:pt x="814115" y="456903"/>
                </a:lnTo>
                <a:lnTo>
                  <a:pt x="816863" y="409193"/>
                </a:lnTo>
                <a:lnTo>
                  <a:pt x="814115" y="361484"/>
                </a:lnTo>
                <a:lnTo>
                  <a:pt x="806076" y="315388"/>
                </a:lnTo>
                <a:lnTo>
                  <a:pt x="793050" y="271212"/>
                </a:lnTo>
                <a:lnTo>
                  <a:pt x="775347" y="229266"/>
                </a:lnTo>
                <a:lnTo>
                  <a:pt x="753271" y="189855"/>
                </a:lnTo>
                <a:lnTo>
                  <a:pt x="727130" y="153288"/>
                </a:lnTo>
                <a:lnTo>
                  <a:pt x="697229" y="119872"/>
                </a:lnTo>
                <a:lnTo>
                  <a:pt x="663877" y="89913"/>
                </a:lnTo>
                <a:lnTo>
                  <a:pt x="627379" y="63721"/>
                </a:lnTo>
                <a:lnTo>
                  <a:pt x="588041" y="41601"/>
                </a:lnTo>
                <a:lnTo>
                  <a:pt x="546171" y="23861"/>
                </a:lnTo>
                <a:lnTo>
                  <a:pt x="502075" y="10810"/>
                </a:lnTo>
                <a:lnTo>
                  <a:pt x="456060" y="2753"/>
                </a:lnTo>
                <a:lnTo>
                  <a:pt x="408431" y="0"/>
                </a:lnTo>
                <a:close/>
              </a:path>
            </a:pathLst>
          </a:custGeom>
          <a:solidFill>
            <a:srgbClr val="FFF5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87010" y="3821938"/>
            <a:ext cx="25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建 设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88480" y="3770376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572" y="0"/>
                </a:moveTo>
                <a:lnTo>
                  <a:pt x="337200" y="3003"/>
                </a:lnTo>
                <a:lnTo>
                  <a:pt x="290623" y="11773"/>
                </a:lnTo>
                <a:lnTo>
                  <a:pt x="246201" y="25949"/>
                </a:lnTo>
                <a:lnTo>
                  <a:pt x="204297" y="45169"/>
                </a:lnTo>
                <a:lnTo>
                  <a:pt x="165271" y="69072"/>
                </a:lnTo>
                <a:lnTo>
                  <a:pt x="129484" y="97298"/>
                </a:lnTo>
                <a:lnTo>
                  <a:pt x="97298" y="129484"/>
                </a:lnTo>
                <a:lnTo>
                  <a:pt x="69072" y="165271"/>
                </a:lnTo>
                <a:lnTo>
                  <a:pt x="45169" y="204297"/>
                </a:lnTo>
                <a:lnTo>
                  <a:pt x="25949" y="246201"/>
                </a:lnTo>
                <a:lnTo>
                  <a:pt x="11773" y="290623"/>
                </a:lnTo>
                <a:lnTo>
                  <a:pt x="3003" y="337200"/>
                </a:lnTo>
                <a:lnTo>
                  <a:pt x="0" y="385572"/>
                </a:lnTo>
                <a:lnTo>
                  <a:pt x="3003" y="433943"/>
                </a:lnTo>
                <a:lnTo>
                  <a:pt x="11773" y="480520"/>
                </a:lnTo>
                <a:lnTo>
                  <a:pt x="25949" y="524942"/>
                </a:lnTo>
                <a:lnTo>
                  <a:pt x="45169" y="566846"/>
                </a:lnTo>
                <a:lnTo>
                  <a:pt x="69072" y="605872"/>
                </a:lnTo>
                <a:lnTo>
                  <a:pt x="97298" y="641659"/>
                </a:lnTo>
                <a:lnTo>
                  <a:pt x="129484" y="673845"/>
                </a:lnTo>
                <a:lnTo>
                  <a:pt x="165271" y="702071"/>
                </a:lnTo>
                <a:lnTo>
                  <a:pt x="204297" y="725974"/>
                </a:lnTo>
                <a:lnTo>
                  <a:pt x="246201" y="745194"/>
                </a:lnTo>
                <a:lnTo>
                  <a:pt x="290623" y="759370"/>
                </a:lnTo>
                <a:lnTo>
                  <a:pt x="337200" y="768140"/>
                </a:lnTo>
                <a:lnTo>
                  <a:pt x="385572" y="771144"/>
                </a:lnTo>
                <a:lnTo>
                  <a:pt x="433943" y="768140"/>
                </a:lnTo>
                <a:lnTo>
                  <a:pt x="480520" y="759370"/>
                </a:lnTo>
                <a:lnTo>
                  <a:pt x="524942" y="745194"/>
                </a:lnTo>
                <a:lnTo>
                  <a:pt x="566846" y="725974"/>
                </a:lnTo>
                <a:lnTo>
                  <a:pt x="605872" y="702071"/>
                </a:lnTo>
                <a:lnTo>
                  <a:pt x="641659" y="673845"/>
                </a:lnTo>
                <a:lnTo>
                  <a:pt x="673845" y="641659"/>
                </a:lnTo>
                <a:lnTo>
                  <a:pt x="702071" y="605872"/>
                </a:lnTo>
                <a:lnTo>
                  <a:pt x="725974" y="566846"/>
                </a:lnTo>
                <a:lnTo>
                  <a:pt x="745194" y="524942"/>
                </a:lnTo>
                <a:lnTo>
                  <a:pt x="759370" y="480520"/>
                </a:lnTo>
                <a:lnTo>
                  <a:pt x="768140" y="433943"/>
                </a:lnTo>
                <a:lnTo>
                  <a:pt x="771144" y="385572"/>
                </a:lnTo>
                <a:lnTo>
                  <a:pt x="768140" y="337200"/>
                </a:lnTo>
                <a:lnTo>
                  <a:pt x="759370" y="290623"/>
                </a:lnTo>
                <a:lnTo>
                  <a:pt x="745194" y="246201"/>
                </a:lnTo>
                <a:lnTo>
                  <a:pt x="725974" y="204297"/>
                </a:lnTo>
                <a:lnTo>
                  <a:pt x="702071" y="165271"/>
                </a:lnTo>
                <a:lnTo>
                  <a:pt x="673845" y="129484"/>
                </a:lnTo>
                <a:lnTo>
                  <a:pt x="641659" y="97298"/>
                </a:lnTo>
                <a:lnTo>
                  <a:pt x="605872" y="69072"/>
                </a:lnTo>
                <a:lnTo>
                  <a:pt x="566846" y="45169"/>
                </a:lnTo>
                <a:lnTo>
                  <a:pt x="524942" y="25949"/>
                </a:lnTo>
                <a:lnTo>
                  <a:pt x="480520" y="11773"/>
                </a:lnTo>
                <a:lnTo>
                  <a:pt x="433943" y="3003"/>
                </a:lnTo>
                <a:lnTo>
                  <a:pt x="385572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83297" y="3923791"/>
            <a:ext cx="382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服务 机构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79892" y="3965447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5" h="323214">
                <a:moveTo>
                  <a:pt x="161543" y="0"/>
                </a:moveTo>
                <a:lnTo>
                  <a:pt x="118577" y="5766"/>
                </a:lnTo>
                <a:lnTo>
                  <a:pt x="79981" y="22041"/>
                </a:lnTo>
                <a:lnTo>
                  <a:pt x="47291" y="47291"/>
                </a:lnTo>
                <a:lnTo>
                  <a:pt x="22041" y="79981"/>
                </a:lnTo>
                <a:lnTo>
                  <a:pt x="5766" y="118577"/>
                </a:lnTo>
                <a:lnTo>
                  <a:pt x="0" y="161544"/>
                </a:lnTo>
                <a:lnTo>
                  <a:pt x="5766" y="204510"/>
                </a:lnTo>
                <a:lnTo>
                  <a:pt x="22041" y="243106"/>
                </a:lnTo>
                <a:lnTo>
                  <a:pt x="47291" y="275796"/>
                </a:lnTo>
                <a:lnTo>
                  <a:pt x="79981" y="301046"/>
                </a:lnTo>
                <a:lnTo>
                  <a:pt x="118577" y="317321"/>
                </a:lnTo>
                <a:lnTo>
                  <a:pt x="161543" y="323088"/>
                </a:lnTo>
                <a:lnTo>
                  <a:pt x="204510" y="317321"/>
                </a:lnTo>
                <a:lnTo>
                  <a:pt x="243106" y="301046"/>
                </a:lnTo>
                <a:lnTo>
                  <a:pt x="275796" y="275796"/>
                </a:lnTo>
                <a:lnTo>
                  <a:pt x="301046" y="243106"/>
                </a:lnTo>
                <a:lnTo>
                  <a:pt x="317321" y="204510"/>
                </a:lnTo>
                <a:lnTo>
                  <a:pt x="323087" y="161544"/>
                </a:lnTo>
                <a:lnTo>
                  <a:pt x="317321" y="118577"/>
                </a:lnTo>
                <a:lnTo>
                  <a:pt x="301046" y="79981"/>
                </a:lnTo>
                <a:lnTo>
                  <a:pt x="275796" y="47291"/>
                </a:lnTo>
                <a:lnTo>
                  <a:pt x="243106" y="22041"/>
                </a:lnTo>
                <a:lnTo>
                  <a:pt x="204510" y="5766"/>
                </a:lnTo>
                <a:lnTo>
                  <a:pt x="16154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54995" y="2275332"/>
            <a:ext cx="156972" cy="156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66959" y="2409444"/>
            <a:ext cx="311150" cy="153035"/>
          </a:xfrm>
          <a:custGeom>
            <a:avLst/>
            <a:gdLst/>
            <a:ahLst/>
            <a:cxnLst/>
            <a:rect l="l" t="t" r="r" b="b"/>
            <a:pathLst>
              <a:path w="311150" h="153035">
                <a:moveTo>
                  <a:pt x="311023" y="0"/>
                </a:moveTo>
                <a:lnTo>
                  <a:pt x="0" y="153034"/>
                </a:lnTo>
              </a:path>
            </a:pathLst>
          </a:custGeom>
          <a:ln w="6095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91055" y="2980944"/>
            <a:ext cx="178307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24811" y="2225039"/>
            <a:ext cx="358140" cy="358140"/>
          </a:xfrm>
          <a:custGeom>
            <a:avLst/>
            <a:gdLst/>
            <a:ahLst/>
            <a:cxnLst/>
            <a:rect l="l" t="t" r="r" b="b"/>
            <a:pathLst>
              <a:path w="358139" h="358139">
                <a:moveTo>
                  <a:pt x="179069" y="0"/>
                </a:moveTo>
                <a:lnTo>
                  <a:pt x="131453" y="6394"/>
                </a:lnTo>
                <a:lnTo>
                  <a:pt x="88674" y="24440"/>
                </a:lnTo>
                <a:lnTo>
                  <a:pt x="52435" y="52435"/>
                </a:lnTo>
                <a:lnTo>
                  <a:pt x="24440" y="88674"/>
                </a:lnTo>
                <a:lnTo>
                  <a:pt x="6394" y="131453"/>
                </a:lnTo>
                <a:lnTo>
                  <a:pt x="0" y="179070"/>
                </a:lnTo>
                <a:lnTo>
                  <a:pt x="6394" y="226686"/>
                </a:lnTo>
                <a:lnTo>
                  <a:pt x="24440" y="269465"/>
                </a:lnTo>
                <a:lnTo>
                  <a:pt x="52435" y="305704"/>
                </a:lnTo>
                <a:lnTo>
                  <a:pt x="88674" y="333699"/>
                </a:lnTo>
                <a:lnTo>
                  <a:pt x="131453" y="351745"/>
                </a:lnTo>
                <a:lnTo>
                  <a:pt x="179069" y="358139"/>
                </a:lnTo>
                <a:lnTo>
                  <a:pt x="226686" y="351745"/>
                </a:lnTo>
                <a:lnTo>
                  <a:pt x="269465" y="333699"/>
                </a:lnTo>
                <a:lnTo>
                  <a:pt x="305704" y="305704"/>
                </a:lnTo>
                <a:lnTo>
                  <a:pt x="333699" y="269465"/>
                </a:lnTo>
                <a:lnTo>
                  <a:pt x="351745" y="226686"/>
                </a:lnTo>
                <a:lnTo>
                  <a:pt x="358139" y="179070"/>
                </a:lnTo>
                <a:lnTo>
                  <a:pt x="351745" y="131453"/>
                </a:lnTo>
                <a:lnTo>
                  <a:pt x="333699" y="88674"/>
                </a:lnTo>
                <a:lnTo>
                  <a:pt x="305704" y="52435"/>
                </a:lnTo>
                <a:lnTo>
                  <a:pt x="269465" y="24440"/>
                </a:lnTo>
                <a:lnTo>
                  <a:pt x="226686" y="6394"/>
                </a:lnTo>
                <a:lnTo>
                  <a:pt x="179069" y="0"/>
                </a:lnTo>
                <a:close/>
              </a:path>
            </a:pathLst>
          </a:custGeom>
          <a:solidFill>
            <a:srgbClr val="FFF5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39467" y="3015995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215645" y="0"/>
                </a:moveTo>
                <a:lnTo>
                  <a:pt x="166191" y="5693"/>
                </a:lnTo>
                <a:lnTo>
                  <a:pt x="120798" y="21913"/>
                </a:lnTo>
                <a:lnTo>
                  <a:pt x="80758" y="47366"/>
                </a:lnTo>
                <a:lnTo>
                  <a:pt x="47366" y="80758"/>
                </a:lnTo>
                <a:lnTo>
                  <a:pt x="21913" y="120798"/>
                </a:lnTo>
                <a:lnTo>
                  <a:pt x="5693" y="166191"/>
                </a:lnTo>
                <a:lnTo>
                  <a:pt x="0" y="215645"/>
                </a:lnTo>
                <a:lnTo>
                  <a:pt x="5693" y="265100"/>
                </a:lnTo>
                <a:lnTo>
                  <a:pt x="21913" y="310493"/>
                </a:lnTo>
                <a:lnTo>
                  <a:pt x="47366" y="350533"/>
                </a:lnTo>
                <a:lnTo>
                  <a:pt x="80758" y="383925"/>
                </a:lnTo>
                <a:lnTo>
                  <a:pt x="120798" y="409378"/>
                </a:lnTo>
                <a:lnTo>
                  <a:pt x="166191" y="425598"/>
                </a:lnTo>
                <a:lnTo>
                  <a:pt x="215645" y="431291"/>
                </a:lnTo>
                <a:lnTo>
                  <a:pt x="265100" y="425598"/>
                </a:lnTo>
                <a:lnTo>
                  <a:pt x="310493" y="409378"/>
                </a:lnTo>
                <a:lnTo>
                  <a:pt x="350533" y="383925"/>
                </a:lnTo>
                <a:lnTo>
                  <a:pt x="383925" y="350533"/>
                </a:lnTo>
                <a:lnTo>
                  <a:pt x="409378" y="310493"/>
                </a:lnTo>
                <a:lnTo>
                  <a:pt x="425598" y="265100"/>
                </a:lnTo>
                <a:lnTo>
                  <a:pt x="431292" y="215645"/>
                </a:lnTo>
                <a:lnTo>
                  <a:pt x="425598" y="166191"/>
                </a:lnTo>
                <a:lnTo>
                  <a:pt x="409378" y="120798"/>
                </a:lnTo>
                <a:lnTo>
                  <a:pt x="383925" y="80758"/>
                </a:lnTo>
                <a:lnTo>
                  <a:pt x="350533" y="47366"/>
                </a:lnTo>
                <a:lnTo>
                  <a:pt x="310493" y="21913"/>
                </a:lnTo>
                <a:lnTo>
                  <a:pt x="265100" y="5693"/>
                </a:lnTo>
                <a:lnTo>
                  <a:pt x="215645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12620" y="3919728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2796" y="0"/>
                </a:moveTo>
                <a:lnTo>
                  <a:pt x="223770" y="4396"/>
                </a:lnTo>
                <a:lnTo>
                  <a:pt x="177624" y="17071"/>
                </a:lnTo>
                <a:lnTo>
                  <a:pt x="135128" y="37253"/>
                </a:lnTo>
                <a:lnTo>
                  <a:pt x="97053" y="64171"/>
                </a:lnTo>
                <a:lnTo>
                  <a:pt x="64171" y="97053"/>
                </a:lnTo>
                <a:lnTo>
                  <a:pt x="37253" y="135128"/>
                </a:lnTo>
                <a:lnTo>
                  <a:pt x="17071" y="177624"/>
                </a:lnTo>
                <a:lnTo>
                  <a:pt x="4396" y="223770"/>
                </a:lnTo>
                <a:lnTo>
                  <a:pt x="0" y="272796"/>
                </a:lnTo>
                <a:lnTo>
                  <a:pt x="4396" y="321821"/>
                </a:lnTo>
                <a:lnTo>
                  <a:pt x="17071" y="367967"/>
                </a:lnTo>
                <a:lnTo>
                  <a:pt x="37253" y="410464"/>
                </a:lnTo>
                <a:lnTo>
                  <a:pt x="64171" y="448538"/>
                </a:lnTo>
                <a:lnTo>
                  <a:pt x="97053" y="481420"/>
                </a:lnTo>
                <a:lnTo>
                  <a:pt x="135127" y="508338"/>
                </a:lnTo>
                <a:lnTo>
                  <a:pt x="177624" y="528520"/>
                </a:lnTo>
                <a:lnTo>
                  <a:pt x="223770" y="541195"/>
                </a:lnTo>
                <a:lnTo>
                  <a:pt x="272796" y="545592"/>
                </a:lnTo>
                <a:lnTo>
                  <a:pt x="321821" y="541195"/>
                </a:lnTo>
                <a:lnTo>
                  <a:pt x="367967" y="528520"/>
                </a:lnTo>
                <a:lnTo>
                  <a:pt x="410464" y="508338"/>
                </a:lnTo>
                <a:lnTo>
                  <a:pt x="448538" y="481420"/>
                </a:lnTo>
                <a:lnTo>
                  <a:pt x="481420" y="448538"/>
                </a:lnTo>
                <a:lnTo>
                  <a:pt x="508338" y="410464"/>
                </a:lnTo>
                <a:lnTo>
                  <a:pt x="528520" y="367967"/>
                </a:lnTo>
                <a:lnTo>
                  <a:pt x="541195" y="321821"/>
                </a:lnTo>
                <a:lnTo>
                  <a:pt x="545592" y="272796"/>
                </a:lnTo>
                <a:lnTo>
                  <a:pt x="541195" y="223770"/>
                </a:lnTo>
                <a:lnTo>
                  <a:pt x="528520" y="177624"/>
                </a:lnTo>
                <a:lnTo>
                  <a:pt x="508338" y="135128"/>
                </a:lnTo>
                <a:lnTo>
                  <a:pt x="481420" y="97053"/>
                </a:lnTo>
                <a:lnTo>
                  <a:pt x="448538" y="64171"/>
                </a:lnTo>
                <a:lnTo>
                  <a:pt x="410464" y="37253"/>
                </a:lnTo>
                <a:lnTo>
                  <a:pt x="367967" y="17071"/>
                </a:lnTo>
                <a:lnTo>
                  <a:pt x="321821" y="4396"/>
                </a:lnTo>
                <a:lnTo>
                  <a:pt x="272796" y="0"/>
                </a:lnTo>
                <a:close/>
              </a:path>
            </a:pathLst>
          </a:custGeom>
          <a:solidFill>
            <a:srgbClr val="FFF5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058416" y="3897629"/>
            <a:ext cx="25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规 划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51632" y="3787140"/>
            <a:ext cx="178307" cy="1783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58211" y="2569464"/>
            <a:ext cx="1111250" cy="1111250"/>
          </a:xfrm>
          <a:custGeom>
            <a:avLst/>
            <a:gdLst/>
            <a:ahLst/>
            <a:cxnLst/>
            <a:rect l="l" t="t" r="r" b="b"/>
            <a:pathLst>
              <a:path w="1111250" h="1111250">
                <a:moveTo>
                  <a:pt x="555498" y="0"/>
                </a:moveTo>
                <a:lnTo>
                  <a:pt x="507561" y="2038"/>
                </a:lnTo>
                <a:lnTo>
                  <a:pt x="460759" y="8043"/>
                </a:lnTo>
                <a:lnTo>
                  <a:pt x="415256" y="17848"/>
                </a:lnTo>
                <a:lnTo>
                  <a:pt x="371220" y="31286"/>
                </a:lnTo>
                <a:lnTo>
                  <a:pt x="328818" y="48190"/>
                </a:lnTo>
                <a:lnTo>
                  <a:pt x="288215" y="68394"/>
                </a:lnTo>
                <a:lnTo>
                  <a:pt x="249579" y="91730"/>
                </a:lnTo>
                <a:lnTo>
                  <a:pt x="213076" y="118034"/>
                </a:lnTo>
                <a:lnTo>
                  <a:pt x="178873" y="147137"/>
                </a:lnTo>
                <a:lnTo>
                  <a:pt x="147137" y="178873"/>
                </a:lnTo>
                <a:lnTo>
                  <a:pt x="118034" y="213076"/>
                </a:lnTo>
                <a:lnTo>
                  <a:pt x="91730" y="249579"/>
                </a:lnTo>
                <a:lnTo>
                  <a:pt x="68394" y="288215"/>
                </a:lnTo>
                <a:lnTo>
                  <a:pt x="48190" y="328818"/>
                </a:lnTo>
                <a:lnTo>
                  <a:pt x="31286" y="371220"/>
                </a:lnTo>
                <a:lnTo>
                  <a:pt x="17848" y="415256"/>
                </a:lnTo>
                <a:lnTo>
                  <a:pt x="8043" y="460759"/>
                </a:lnTo>
                <a:lnTo>
                  <a:pt x="2038" y="507561"/>
                </a:lnTo>
                <a:lnTo>
                  <a:pt x="0" y="555498"/>
                </a:lnTo>
                <a:lnTo>
                  <a:pt x="2038" y="603434"/>
                </a:lnTo>
                <a:lnTo>
                  <a:pt x="8043" y="650236"/>
                </a:lnTo>
                <a:lnTo>
                  <a:pt x="17848" y="695739"/>
                </a:lnTo>
                <a:lnTo>
                  <a:pt x="31286" y="739775"/>
                </a:lnTo>
                <a:lnTo>
                  <a:pt x="48190" y="782177"/>
                </a:lnTo>
                <a:lnTo>
                  <a:pt x="68394" y="822780"/>
                </a:lnTo>
                <a:lnTo>
                  <a:pt x="91730" y="861416"/>
                </a:lnTo>
                <a:lnTo>
                  <a:pt x="118034" y="897919"/>
                </a:lnTo>
                <a:lnTo>
                  <a:pt x="147137" y="932122"/>
                </a:lnTo>
                <a:lnTo>
                  <a:pt x="178873" y="963858"/>
                </a:lnTo>
                <a:lnTo>
                  <a:pt x="213076" y="992961"/>
                </a:lnTo>
                <a:lnTo>
                  <a:pt x="249579" y="1019265"/>
                </a:lnTo>
                <a:lnTo>
                  <a:pt x="288215" y="1042601"/>
                </a:lnTo>
                <a:lnTo>
                  <a:pt x="328818" y="1062805"/>
                </a:lnTo>
                <a:lnTo>
                  <a:pt x="371220" y="1079709"/>
                </a:lnTo>
                <a:lnTo>
                  <a:pt x="415256" y="1093147"/>
                </a:lnTo>
                <a:lnTo>
                  <a:pt x="460759" y="1102952"/>
                </a:lnTo>
                <a:lnTo>
                  <a:pt x="507561" y="1108957"/>
                </a:lnTo>
                <a:lnTo>
                  <a:pt x="555498" y="1110996"/>
                </a:lnTo>
                <a:lnTo>
                  <a:pt x="603434" y="1108957"/>
                </a:lnTo>
                <a:lnTo>
                  <a:pt x="650236" y="1102952"/>
                </a:lnTo>
                <a:lnTo>
                  <a:pt x="695739" y="1093147"/>
                </a:lnTo>
                <a:lnTo>
                  <a:pt x="739775" y="1079709"/>
                </a:lnTo>
                <a:lnTo>
                  <a:pt x="782177" y="1062805"/>
                </a:lnTo>
                <a:lnTo>
                  <a:pt x="822780" y="1042601"/>
                </a:lnTo>
                <a:lnTo>
                  <a:pt x="861416" y="1019265"/>
                </a:lnTo>
                <a:lnTo>
                  <a:pt x="897919" y="992961"/>
                </a:lnTo>
                <a:lnTo>
                  <a:pt x="932122" y="963858"/>
                </a:lnTo>
                <a:lnTo>
                  <a:pt x="963858" y="932122"/>
                </a:lnTo>
                <a:lnTo>
                  <a:pt x="992961" y="897919"/>
                </a:lnTo>
                <a:lnTo>
                  <a:pt x="1019265" y="861416"/>
                </a:lnTo>
                <a:lnTo>
                  <a:pt x="1042601" y="822780"/>
                </a:lnTo>
                <a:lnTo>
                  <a:pt x="1062805" y="782177"/>
                </a:lnTo>
                <a:lnTo>
                  <a:pt x="1079709" y="739775"/>
                </a:lnTo>
                <a:lnTo>
                  <a:pt x="1093147" y="695739"/>
                </a:lnTo>
                <a:lnTo>
                  <a:pt x="1102952" y="650236"/>
                </a:lnTo>
                <a:lnTo>
                  <a:pt x="1108957" y="603434"/>
                </a:lnTo>
                <a:lnTo>
                  <a:pt x="1110996" y="555498"/>
                </a:lnTo>
                <a:lnTo>
                  <a:pt x="1108957" y="507561"/>
                </a:lnTo>
                <a:lnTo>
                  <a:pt x="1102952" y="460759"/>
                </a:lnTo>
                <a:lnTo>
                  <a:pt x="1093147" y="415256"/>
                </a:lnTo>
                <a:lnTo>
                  <a:pt x="1079709" y="371220"/>
                </a:lnTo>
                <a:lnTo>
                  <a:pt x="1062805" y="328818"/>
                </a:lnTo>
                <a:lnTo>
                  <a:pt x="1042601" y="288215"/>
                </a:lnTo>
                <a:lnTo>
                  <a:pt x="1019265" y="249579"/>
                </a:lnTo>
                <a:lnTo>
                  <a:pt x="992961" y="213076"/>
                </a:lnTo>
                <a:lnTo>
                  <a:pt x="963858" y="178873"/>
                </a:lnTo>
                <a:lnTo>
                  <a:pt x="932122" y="147137"/>
                </a:lnTo>
                <a:lnTo>
                  <a:pt x="897919" y="118034"/>
                </a:lnTo>
                <a:lnTo>
                  <a:pt x="861416" y="91730"/>
                </a:lnTo>
                <a:lnTo>
                  <a:pt x="822780" y="68394"/>
                </a:lnTo>
                <a:lnTo>
                  <a:pt x="782177" y="48190"/>
                </a:lnTo>
                <a:lnTo>
                  <a:pt x="739775" y="31286"/>
                </a:lnTo>
                <a:lnTo>
                  <a:pt x="695739" y="17848"/>
                </a:lnTo>
                <a:lnTo>
                  <a:pt x="650236" y="8043"/>
                </a:lnTo>
                <a:lnTo>
                  <a:pt x="603434" y="2038"/>
                </a:lnTo>
                <a:lnTo>
                  <a:pt x="55549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823717" y="2672333"/>
            <a:ext cx="3810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政 府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680459" y="2874264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4" h="323214">
                <a:moveTo>
                  <a:pt x="161543" y="0"/>
                </a:moveTo>
                <a:lnTo>
                  <a:pt x="118577" y="5766"/>
                </a:lnTo>
                <a:lnTo>
                  <a:pt x="79981" y="22041"/>
                </a:lnTo>
                <a:lnTo>
                  <a:pt x="47291" y="47291"/>
                </a:lnTo>
                <a:lnTo>
                  <a:pt x="22041" y="79981"/>
                </a:lnTo>
                <a:lnTo>
                  <a:pt x="5766" y="118577"/>
                </a:lnTo>
                <a:lnTo>
                  <a:pt x="0" y="161544"/>
                </a:lnTo>
                <a:lnTo>
                  <a:pt x="5766" y="204510"/>
                </a:lnTo>
                <a:lnTo>
                  <a:pt x="22041" y="243106"/>
                </a:lnTo>
                <a:lnTo>
                  <a:pt x="47291" y="275796"/>
                </a:lnTo>
                <a:lnTo>
                  <a:pt x="79981" y="301046"/>
                </a:lnTo>
                <a:lnTo>
                  <a:pt x="118577" y="317321"/>
                </a:lnTo>
                <a:lnTo>
                  <a:pt x="161543" y="323088"/>
                </a:lnTo>
                <a:lnTo>
                  <a:pt x="204510" y="317321"/>
                </a:lnTo>
                <a:lnTo>
                  <a:pt x="243106" y="301046"/>
                </a:lnTo>
                <a:lnTo>
                  <a:pt x="275796" y="275796"/>
                </a:lnTo>
                <a:lnTo>
                  <a:pt x="301046" y="243106"/>
                </a:lnTo>
                <a:lnTo>
                  <a:pt x="317321" y="204510"/>
                </a:lnTo>
                <a:lnTo>
                  <a:pt x="323088" y="161544"/>
                </a:lnTo>
                <a:lnTo>
                  <a:pt x="317321" y="118577"/>
                </a:lnTo>
                <a:lnTo>
                  <a:pt x="301046" y="79981"/>
                </a:lnTo>
                <a:lnTo>
                  <a:pt x="275796" y="47291"/>
                </a:lnTo>
                <a:lnTo>
                  <a:pt x="243106" y="22041"/>
                </a:lnTo>
                <a:lnTo>
                  <a:pt x="204510" y="5766"/>
                </a:lnTo>
                <a:lnTo>
                  <a:pt x="16154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84676" y="3314700"/>
            <a:ext cx="544195" cy="546100"/>
          </a:xfrm>
          <a:custGeom>
            <a:avLst/>
            <a:gdLst/>
            <a:ahLst/>
            <a:cxnLst/>
            <a:rect l="l" t="t" r="r" b="b"/>
            <a:pathLst>
              <a:path w="544195" h="546100">
                <a:moveTo>
                  <a:pt x="272034" y="0"/>
                </a:moveTo>
                <a:lnTo>
                  <a:pt x="223135" y="4396"/>
                </a:lnTo>
                <a:lnTo>
                  <a:pt x="177112" y="17071"/>
                </a:lnTo>
                <a:lnTo>
                  <a:pt x="134732" y="37253"/>
                </a:lnTo>
                <a:lnTo>
                  <a:pt x="96765" y="64171"/>
                </a:lnTo>
                <a:lnTo>
                  <a:pt x="63978" y="97053"/>
                </a:lnTo>
                <a:lnTo>
                  <a:pt x="37140" y="135128"/>
                </a:lnTo>
                <a:lnTo>
                  <a:pt x="17019" y="177624"/>
                </a:lnTo>
                <a:lnTo>
                  <a:pt x="4382" y="223770"/>
                </a:lnTo>
                <a:lnTo>
                  <a:pt x="0" y="272796"/>
                </a:lnTo>
                <a:lnTo>
                  <a:pt x="4382" y="321821"/>
                </a:lnTo>
                <a:lnTo>
                  <a:pt x="17019" y="367967"/>
                </a:lnTo>
                <a:lnTo>
                  <a:pt x="37140" y="410464"/>
                </a:lnTo>
                <a:lnTo>
                  <a:pt x="63978" y="448538"/>
                </a:lnTo>
                <a:lnTo>
                  <a:pt x="96765" y="481420"/>
                </a:lnTo>
                <a:lnTo>
                  <a:pt x="134732" y="508338"/>
                </a:lnTo>
                <a:lnTo>
                  <a:pt x="177112" y="528520"/>
                </a:lnTo>
                <a:lnTo>
                  <a:pt x="223135" y="541195"/>
                </a:lnTo>
                <a:lnTo>
                  <a:pt x="272034" y="545592"/>
                </a:lnTo>
                <a:lnTo>
                  <a:pt x="320932" y="541195"/>
                </a:lnTo>
                <a:lnTo>
                  <a:pt x="366955" y="528520"/>
                </a:lnTo>
                <a:lnTo>
                  <a:pt x="409335" y="508338"/>
                </a:lnTo>
                <a:lnTo>
                  <a:pt x="447302" y="481420"/>
                </a:lnTo>
                <a:lnTo>
                  <a:pt x="480089" y="448538"/>
                </a:lnTo>
                <a:lnTo>
                  <a:pt x="506927" y="410464"/>
                </a:lnTo>
                <a:lnTo>
                  <a:pt x="527048" y="367967"/>
                </a:lnTo>
                <a:lnTo>
                  <a:pt x="539685" y="321821"/>
                </a:lnTo>
                <a:lnTo>
                  <a:pt x="544068" y="272796"/>
                </a:lnTo>
                <a:lnTo>
                  <a:pt x="539685" y="223770"/>
                </a:lnTo>
                <a:lnTo>
                  <a:pt x="527048" y="177624"/>
                </a:lnTo>
                <a:lnTo>
                  <a:pt x="506927" y="135128"/>
                </a:lnTo>
                <a:lnTo>
                  <a:pt x="480089" y="97053"/>
                </a:lnTo>
                <a:lnTo>
                  <a:pt x="447302" y="64171"/>
                </a:lnTo>
                <a:lnTo>
                  <a:pt x="409335" y="37253"/>
                </a:lnTo>
                <a:lnTo>
                  <a:pt x="366955" y="17071"/>
                </a:lnTo>
                <a:lnTo>
                  <a:pt x="320932" y="4396"/>
                </a:lnTo>
                <a:lnTo>
                  <a:pt x="27203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056126" y="3354704"/>
            <a:ext cx="203835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员 工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009644" y="1802892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27557" y="2458"/>
                </a:lnTo>
                <a:lnTo>
                  <a:pt x="380271" y="9676"/>
                </a:lnTo>
                <a:lnTo>
                  <a:pt x="334631" y="21411"/>
                </a:lnTo>
                <a:lnTo>
                  <a:pt x="290875" y="37427"/>
                </a:lnTo>
                <a:lnTo>
                  <a:pt x="249244" y="57482"/>
                </a:lnTo>
                <a:lnTo>
                  <a:pt x="209977" y="81338"/>
                </a:lnTo>
                <a:lnTo>
                  <a:pt x="173314" y="108755"/>
                </a:lnTo>
                <a:lnTo>
                  <a:pt x="139493" y="139493"/>
                </a:lnTo>
                <a:lnTo>
                  <a:pt x="108755" y="173314"/>
                </a:lnTo>
                <a:lnTo>
                  <a:pt x="81338" y="209977"/>
                </a:lnTo>
                <a:lnTo>
                  <a:pt x="57482" y="249244"/>
                </a:lnTo>
                <a:lnTo>
                  <a:pt x="37427" y="290875"/>
                </a:lnTo>
                <a:lnTo>
                  <a:pt x="21411" y="334631"/>
                </a:lnTo>
                <a:lnTo>
                  <a:pt x="9676" y="380271"/>
                </a:lnTo>
                <a:lnTo>
                  <a:pt x="2458" y="427557"/>
                </a:lnTo>
                <a:lnTo>
                  <a:pt x="0" y="476250"/>
                </a:lnTo>
                <a:lnTo>
                  <a:pt x="2458" y="524942"/>
                </a:lnTo>
                <a:lnTo>
                  <a:pt x="9676" y="572228"/>
                </a:lnTo>
                <a:lnTo>
                  <a:pt x="21411" y="617868"/>
                </a:lnTo>
                <a:lnTo>
                  <a:pt x="37427" y="661624"/>
                </a:lnTo>
                <a:lnTo>
                  <a:pt x="57482" y="703255"/>
                </a:lnTo>
                <a:lnTo>
                  <a:pt x="81338" y="742522"/>
                </a:lnTo>
                <a:lnTo>
                  <a:pt x="108755" y="779185"/>
                </a:lnTo>
                <a:lnTo>
                  <a:pt x="139493" y="813006"/>
                </a:lnTo>
                <a:lnTo>
                  <a:pt x="173314" y="843744"/>
                </a:lnTo>
                <a:lnTo>
                  <a:pt x="209977" y="871161"/>
                </a:lnTo>
                <a:lnTo>
                  <a:pt x="249244" y="895017"/>
                </a:lnTo>
                <a:lnTo>
                  <a:pt x="290875" y="915072"/>
                </a:lnTo>
                <a:lnTo>
                  <a:pt x="334631" y="931088"/>
                </a:lnTo>
                <a:lnTo>
                  <a:pt x="380271" y="942823"/>
                </a:lnTo>
                <a:lnTo>
                  <a:pt x="427557" y="950041"/>
                </a:lnTo>
                <a:lnTo>
                  <a:pt x="476250" y="952500"/>
                </a:lnTo>
                <a:lnTo>
                  <a:pt x="524942" y="950041"/>
                </a:lnTo>
                <a:lnTo>
                  <a:pt x="572228" y="942823"/>
                </a:lnTo>
                <a:lnTo>
                  <a:pt x="617868" y="931088"/>
                </a:lnTo>
                <a:lnTo>
                  <a:pt x="661624" y="915072"/>
                </a:lnTo>
                <a:lnTo>
                  <a:pt x="703255" y="895017"/>
                </a:lnTo>
                <a:lnTo>
                  <a:pt x="742522" y="871161"/>
                </a:lnTo>
                <a:lnTo>
                  <a:pt x="779185" y="843744"/>
                </a:lnTo>
                <a:lnTo>
                  <a:pt x="813006" y="813006"/>
                </a:lnTo>
                <a:lnTo>
                  <a:pt x="843744" y="779185"/>
                </a:lnTo>
                <a:lnTo>
                  <a:pt x="871161" y="742522"/>
                </a:lnTo>
                <a:lnTo>
                  <a:pt x="895017" y="703255"/>
                </a:lnTo>
                <a:lnTo>
                  <a:pt x="915072" y="661624"/>
                </a:lnTo>
                <a:lnTo>
                  <a:pt x="931088" y="617868"/>
                </a:lnTo>
                <a:lnTo>
                  <a:pt x="942823" y="572228"/>
                </a:lnTo>
                <a:lnTo>
                  <a:pt x="950041" y="524942"/>
                </a:lnTo>
                <a:lnTo>
                  <a:pt x="952500" y="476250"/>
                </a:lnTo>
                <a:lnTo>
                  <a:pt x="950041" y="427557"/>
                </a:lnTo>
                <a:lnTo>
                  <a:pt x="942823" y="380271"/>
                </a:lnTo>
                <a:lnTo>
                  <a:pt x="931088" y="334631"/>
                </a:lnTo>
                <a:lnTo>
                  <a:pt x="915072" y="290875"/>
                </a:lnTo>
                <a:lnTo>
                  <a:pt x="895017" y="249244"/>
                </a:lnTo>
                <a:lnTo>
                  <a:pt x="871161" y="209977"/>
                </a:lnTo>
                <a:lnTo>
                  <a:pt x="843744" y="173314"/>
                </a:lnTo>
                <a:lnTo>
                  <a:pt x="813006" y="139493"/>
                </a:lnTo>
                <a:lnTo>
                  <a:pt x="779185" y="108755"/>
                </a:lnTo>
                <a:lnTo>
                  <a:pt x="742522" y="81338"/>
                </a:lnTo>
                <a:lnTo>
                  <a:pt x="703255" y="57482"/>
                </a:lnTo>
                <a:lnTo>
                  <a:pt x="661624" y="37427"/>
                </a:lnTo>
                <a:lnTo>
                  <a:pt x="617868" y="21411"/>
                </a:lnTo>
                <a:lnTo>
                  <a:pt x="572228" y="9676"/>
                </a:lnTo>
                <a:lnTo>
                  <a:pt x="524942" y="2458"/>
                </a:lnTo>
                <a:lnTo>
                  <a:pt x="4762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168521" y="207213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停车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871459" y="976883"/>
            <a:ext cx="622300" cy="620395"/>
          </a:xfrm>
          <a:custGeom>
            <a:avLst/>
            <a:gdLst/>
            <a:ahLst/>
            <a:cxnLst/>
            <a:rect l="l" t="t" r="r" b="b"/>
            <a:pathLst>
              <a:path w="622300" h="620394">
                <a:moveTo>
                  <a:pt x="310896" y="0"/>
                </a:moveTo>
                <a:lnTo>
                  <a:pt x="264953" y="3361"/>
                </a:lnTo>
                <a:lnTo>
                  <a:pt x="221104" y="13127"/>
                </a:lnTo>
                <a:lnTo>
                  <a:pt x="179829" y="28818"/>
                </a:lnTo>
                <a:lnTo>
                  <a:pt x="141609" y="49954"/>
                </a:lnTo>
                <a:lnTo>
                  <a:pt x="106925" y="76056"/>
                </a:lnTo>
                <a:lnTo>
                  <a:pt x="76257" y="106646"/>
                </a:lnTo>
                <a:lnTo>
                  <a:pt x="50087" y="141244"/>
                </a:lnTo>
                <a:lnTo>
                  <a:pt x="28895" y="179371"/>
                </a:lnTo>
                <a:lnTo>
                  <a:pt x="13162" y="220548"/>
                </a:lnTo>
                <a:lnTo>
                  <a:pt x="3370" y="264295"/>
                </a:lnTo>
                <a:lnTo>
                  <a:pt x="0" y="310133"/>
                </a:lnTo>
                <a:lnTo>
                  <a:pt x="3370" y="355972"/>
                </a:lnTo>
                <a:lnTo>
                  <a:pt x="13162" y="399719"/>
                </a:lnTo>
                <a:lnTo>
                  <a:pt x="28895" y="440896"/>
                </a:lnTo>
                <a:lnTo>
                  <a:pt x="50087" y="479023"/>
                </a:lnTo>
                <a:lnTo>
                  <a:pt x="76257" y="513621"/>
                </a:lnTo>
                <a:lnTo>
                  <a:pt x="106925" y="544211"/>
                </a:lnTo>
                <a:lnTo>
                  <a:pt x="141609" y="570313"/>
                </a:lnTo>
                <a:lnTo>
                  <a:pt x="179829" y="591449"/>
                </a:lnTo>
                <a:lnTo>
                  <a:pt x="221104" y="607140"/>
                </a:lnTo>
                <a:lnTo>
                  <a:pt x="264953" y="616906"/>
                </a:lnTo>
                <a:lnTo>
                  <a:pt x="310896" y="620267"/>
                </a:lnTo>
                <a:lnTo>
                  <a:pt x="356838" y="616906"/>
                </a:lnTo>
                <a:lnTo>
                  <a:pt x="400687" y="607140"/>
                </a:lnTo>
                <a:lnTo>
                  <a:pt x="441962" y="591449"/>
                </a:lnTo>
                <a:lnTo>
                  <a:pt x="480182" y="570313"/>
                </a:lnTo>
                <a:lnTo>
                  <a:pt x="514866" y="544211"/>
                </a:lnTo>
                <a:lnTo>
                  <a:pt x="545534" y="513621"/>
                </a:lnTo>
                <a:lnTo>
                  <a:pt x="571704" y="479023"/>
                </a:lnTo>
                <a:lnTo>
                  <a:pt x="592896" y="440896"/>
                </a:lnTo>
                <a:lnTo>
                  <a:pt x="608629" y="399719"/>
                </a:lnTo>
                <a:lnTo>
                  <a:pt x="618421" y="355972"/>
                </a:lnTo>
                <a:lnTo>
                  <a:pt x="621792" y="310133"/>
                </a:lnTo>
                <a:lnTo>
                  <a:pt x="618421" y="264295"/>
                </a:lnTo>
                <a:lnTo>
                  <a:pt x="608629" y="220548"/>
                </a:lnTo>
                <a:lnTo>
                  <a:pt x="592896" y="179371"/>
                </a:lnTo>
                <a:lnTo>
                  <a:pt x="571704" y="141244"/>
                </a:lnTo>
                <a:lnTo>
                  <a:pt x="545534" y="106646"/>
                </a:lnTo>
                <a:lnTo>
                  <a:pt x="514866" y="76056"/>
                </a:lnTo>
                <a:lnTo>
                  <a:pt x="480182" y="49954"/>
                </a:lnTo>
                <a:lnTo>
                  <a:pt x="441962" y="28818"/>
                </a:lnTo>
                <a:lnTo>
                  <a:pt x="400687" y="13127"/>
                </a:lnTo>
                <a:lnTo>
                  <a:pt x="356838" y="3361"/>
                </a:lnTo>
                <a:lnTo>
                  <a:pt x="31089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056880" y="991361"/>
            <a:ext cx="25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商 家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161276" y="340614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60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59" y="274320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60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5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31352" y="1563624"/>
            <a:ext cx="80772" cy="80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33459" y="2234183"/>
            <a:ext cx="96012" cy="97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42003" y="4000500"/>
            <a:ext cx="114300" cy="115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15528" y="2720339"/>
            <a:ext cx="128016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828531" y="3328415"/>
            <a:ext cx="234696" cy="2331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13447" y="2298192"/>
            <a:ext cx="817244" cy="817244"/>
          </a:xfrm>
          <a:custGeom>
            <a:avLst/>
            <a:gdLst/>
            <a:ahLst/>
            <a:cxnLst/>
            <a:rect l="l" t="t" r="r" b="b"/>
            <a:pathLst>
              <a:path w="817245" h="817244">
                <a:moveTo>
                  <a:pt x="408431" y="0"/>
                </a:moveTo>
                <a:lnTo>
                  <a:pt x="360803" y="2748"/>
                </a:lnTo>
                <a:lnTo>
                  <a:pt x="314788" y="10787"/>
                </a:lnTo>
                <a:lnTo>
                  <a:pt x="270692" y="23813"/>
                </a:lnTo>
                <a:lnTo>
                  <a:pt x="228822" y="41516"/>
                </a:lnTo>
                <a:lnTo>
                  <a:pt x="189484" y="63592"/>
                </a:lnTo>
                <a:lnTo>
                  <a:pt x="152986" y="89733"/>
                </a:lnTo>
                <a:lnTo>
                  <a:pt x="119634" y="119634"/>
                </a:lnTo>
                <a:lnTo>
                  <a:pt x="89733" y="152986"/>
                </a:lnTo>
                <a:lnTo>
                  <a:pt x="63592" y="189484"/>
                </a:lnTo>
                <a:lnTo>
                  <a:pt x="41516" y="228822"/>
                </a:lnTo>
                <a:lnTo>
                  <a:pt x="23813" y="270692"/>
                </a:lnTo>
                <a:lnTo>
                  <a:pt x="10787" y="314788"/>
                </a:lnTo>
                <a:lnTo>
                  <a:pt x="2748" y="360803"/>
                </a:lnTo>
                <a:lnTo>
                  <a:pt x="0" y="408432"/>
                </a:lnTo>
                <a:lnTo>
                  <a:pt x="2748" y="456060"/>
                </a:lnTo>
                <a:lnTo>
                  <a:pt x="10787" y="502075"/>
                </a:lnTo>
                <a:lnTo>
                  <a:pt x="23813" y="546171"/>
                </a:lnTo>
                <a:lnTo>
                  <a:pt x="41516" y="588041"/>
                </a:lnTo>
                <a:lnTo>
                  <a:pt x="63592" y="627379"/>
                </a:lnTo>
                <a:lnTo>
                  <a:pt x="89733" y="663877"/>
                </a:lnTo>
                <a:lnTo>
                  <a:pt x="119633" y="697230"/>
                </a:lnTo>
                <a:lnTo>
                  <a:pt x="152986" y="727130"/>
                </a:lnTo>
                <a:lnTo>
                  <a:pt x="189484" y="753271"/>
                </a:lnTo>
                <a:lnTo>
                  <a:pt x="228822" y="775347"/>
                </a:lnTo>
                <a:lnTo>
                  <a:pt x="270692" y="793050"/>
                </a:lnTo>
                <a:lnTo>
                  <a:pt x="314788" y="806076"/>
                </a:lnTo>
                <a:lnTo>
                  <a:pt x="360803" y="814115"/>
                </a:lnTo>
                <a:lnTo>
                  <a:pt x="408431" y="816863"/>
                </a:lnTo>
                <a:lnTo>
                  <a:pt x="456060" y="814115"/>
                </a:lnTo>
                <a:lnTo>
                  <a:pt x="502075" y="806076"/>
                </a:lnTo>
                <a:lnTo>
                  <a:pt x="546171" y="793050"/>
                </a:lnTo>
                <a:lnTo>
                  <a:pt x="588041" y="775347"/>
                </a:lnTo>
                <a:lnTo>
                  <a:pt x="627379" y="753271"/>
                </a:lnTo>
                <a:lnTo>
                  <a:pt x="663877" y="727130"/>
                </a:lnTo>
                <a:lnTo>
                  <a:pt x="697229" y="697230"/>
                </a:lnTo>
                <a:lnTo>
                  <a:pt x="727130" y="663877"/>
                </a:lnTo>
                <a:lnTo>
                  <a:pt x="753271" y="627379"/>
                </a:lnTo>
                <a:lnTo>
                  <a:pt x="775347" y="588041"/>
                </a:lnTo>
                <a:lnTo>
                  <a:pt x="793050" y="546171"/>
                </a:lnTo>
                <a:lnTo>
                  <a:pt x="806076" y="502075"/>
                </a:lnTo>
                <a:lnTo>
                  <a:pt x="814115" y="456060"/>
                </a:lnTo>
                <a:lnTo>
                  <a:pt x="816863" y="408432"/>
                </a:lnTo>
                <a:lnTo>
                  <a:pt x="814115" y="360803"/>
                </a:lnTo>
                <a:lnTo>
                  <a:pt x="806076" y="314788"/>
                </a:lnTo>
                <a:lnTo>
                  <a:pt x="793050" y="270692"/>
                </a:lnTo>
                <a:lnTo>
                  <a:pt x="775347" y="228822"/>
                </a:lnTo>
                <a:lnTo>
                  <a:pt x="753271" y="189484"/>
                </a:lnTo>
                <a:lnTo>
                  <a:pt x="727130" y="152986"/>
                </a:lnTo>
                <a:lnTo>
                  <a:pt x="697229" y="119634"/>
                </a:lnTo>
                <a:lnTo>
                  <a:pt x="663877" y="89733"/>
                </a:lnTo>
                <a:lnTo>
                  <a:pt x="627379" y="63592"/>
                </a:lnTo>
                <a:lnTo>
                  <a:pt x="588041" y="41516"/>
                </a:lnTo>
                <a:lnTo>
                  <a:pt x="546171" y="23813"/>
                </a:lnTo>
                <a:lnTo>
                  <a:pt x="502075" y="10787"/>
                </a:lnTo>
                <a:lnTo>
                  <a:pt x="456060" y="2748"/>
                </a:lnTo>
                <a:lnTo>
                  <a:pt x="4084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182104" y="2411095"/>
            <a:ext cx="48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控水 控电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122664" y="3921252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5" h="323214">
                <a:moveTo>
                  <a:pt x="161543" y="0"/>
                </a:moveTo>
                <a:lnTo>
                  <a:pt x="118577" y="5766"/>
                </a:lnTo>
                <a:lnTo>
                  <a:pt x="79981" y="22041"/>
                </a:lnTo>
                <a:lnTo>
                  <a:pt x="47291" y="47291"/>
                </a:lnTo>
                <a:lnTo>
                  <a:pt x="22041" y="79981"/>
                </a:lnTo>
                <a:lnTo>
                  <a:pt x="5766" y="118577"/>
                </a:lnTo>
                <a:lnTo>
                  <a:pt x="0" y="161544"/>
                </a:lnTo>
                <a:lnTo>
                  <a:pt x="5766" y="204510"/>
                </a:lnTo>
                <a:lnTo>
                  <a:pt x="22041" y="243106"/>
                </a:lnTo>
                <a:lnTo>
                  <a:pt x="47291" y="275796"/>
                </a:lnTo>
                <a:lnTo>
                  <a:pt x="79981" y="301046"/>
                </a:lnTo>
                <a:lnTo>
                  <a:pt x="118577" y="317321"/>
                </a:lnTo>
                <a:lnTo>
                  <a:pt x="161543" y="323088"/>
                </a:lnTo>
                <a:lnTo>
                  <a:pt x="204510" y="317321"/>
                </a:lnTo>
                <a:lnTo>
                  <a:pt x="243106" y="301046"/>
                </a:lnTo>
                <a:lnTo>
                  <a:pt x="275796" y="275796"/>
                </a:lnTo>
                <a:lnTo>
                  <a:pt x="301046" y="243106"/>
                </a:lnTo>
                <a:lnTo>
                  <a:pt x="317321" y="204510"/>
                </a:lnTo>
                <a:lnTo>
                  <a:pt x="323087" y="161544"/>
                </a:lnTo>
                <a:lnTo>
                  <a:pt x="317321" y="118577"/>
                </a:lnTo>
                <a:lnTo>
                  <a:pt x="301046" y="79981"/>
                </a:lnTo>
                <a:lnTo>
                  <a:pt x="275796" y="47291"/>
                </a:lnTo>
                <a:lnTo>
                  <a:pt x="243106" y="22041"/>
                </a:lnTo>
                <a:lnTo>
                  <a:pt x="204510" y="5766"/>
                </a:lnTo>
                <a:lnTo>
                  <a:pt x="16154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92768" y="2889504"/>
            <a:ext cx="1096010" cy="1096010"/>
          </a:xfrm>
          <a:custGeom>
            <a:avLst/>
            <a:gdLst/>
            <a:ahLst/>
            <a:cxnLst/>
            <a:rect l="l" t="t" r="r" b="b"/>
            <a:pathLst>
              <a:path w="1096009" h="1096010">
                <a:moveTo>
                  <a:pt x="547877" y="0"/>
                </a:moveTo>
                <a:lnTo>
                  <a:pt x="500597" y="2010"/>
                </a:lnTo>
                <a:lnTo>
                  <a:pt x="454434" y="7932"/>
                </a:lnTo>
                <a:lnTo>
                  <a:pt x="409554" y="17602"/>
                </a:lnTo>
                <a:lnTo>
                  <a:pt x="366121" y="30855"/>
                </a:lnTo>
                <a:lnTo>
                  <a:pt x="324300" y="47526"/>
                </a:lnTo>
                <a:lnTo>
                  <a:pt x="284254" y="67452"/>
                </a:lnTo>
                <a:lnTo>
                  <a:pt x="246148" y="90468"/>
                </a:lnTo>
                <a:lnTo>
                  <a:pt x="210146" y="116409"/>
                </a:lnTo>
                <a:lnTo>
                  <a:pt x="176413" y="145112"/>
                </a:lnTo>
                <a:lnTo>
                  <a:pt x="145112" y="176413"/>
                </a:lnTo>
                <a:lnTo>
                  <a:pt x="116409" y="210146"/>
                </a:lnTo>
                <a:lnTo>
                  <a:pt x="90468" y="246148"/>
                </a:lnTo>
                <a:lnTo>
                  <a:pt x="67452" y="284254"/>
                </a:lnTo>
                <a:lnTo>
                  <a:pt x="47526" y="324300"/>
                </a:lnTo>
                <a:lnTo>
                  <a:pt x="30855" y="366121"/>
                </a:lnTo>
                <a:lnTo>
                  <a:pt x="17602" y="409554"/>
                </a:lnTo>
                <a:lnTo>
                  <a:pt x="7932" y="454434"/>
                </a:lnTo>
                <a:lnTo>
                  <a:pt x="2010" y="500597"/>
                </a:lnTo>
                <a:lnTo>
                  <a:pt x="0" y="547878"/>
                </a:lnTo>
                <a:lnTo>
                  <a:pt x="2010" y="595158"/>
                </a:lnTo>
                <a:lnTo>
                  <a:pt x="7932" y="641321"/>
                </a:lnTo>
                <a:lnTo>
                  <a:pt x="17602" y="686201"/>
                </a:lnTo>
                <a:lnTo>
                  <a:pt x="30855" y="729634"/>
                </a:lnTo>
                <a:lnTo>
                  <a:pt x="47526" y="771455"/>
                </a:lnTo>
                <a:lnTo>
                  <a:pt x="67452" y="811501"/>
                </a:lnTo>
                <a:lnTo>
                  <a:pt x="90468" y="849607"/>
                </a:lnTo>
                <a:lnTo>
                  <a:pt x="116409" y="885609"/>
                </a:lnTo>
                <a:lnTo>
                  <a:pt x="145112" y="919342"/>
                </a:lnTo>
                <a:lnTo>
                  <a:pt x="176413" y="950643"/>
                </a:lnTo>
                <a:lnTo>
                  <a:pt x="210146" y="979346"/>
                </a:lnTo>
                <a:lnTo>
                  <a:pt x="246148" y="1005287"/>
                </a:lnTo>
                <a:lnTo>
                  <a:pt x="284254" y="1028303"/>
                </a:lnTo>
                <a:lnTo>
                  <a:pt x="324300" y="1048229"/>
                </a:lnTo>
                <a:lnTo>
                  <a:pt x="366121" y="1064900"/>
                </a:lnTo>
                <a:lnTo>
                  <a:pt x="409554" y="1078153"/>
                </a:lnTo>
                <a:lnTo>
                  <a:pt x="454434" y="1087823"/>
                </a:lnTo>
                <a:lnTo>
                  <a:pt x="500597" y="1093745"/>
                </a:lnTo>
                <a:lnTo>
                  <a:pt x="547877" y="1095756"/>
                </a:lnTo>
                <a:lnTo>
                  <a:pt x="595158" y="1093745"/>
                </a:lnTo>
                <a:lnTo>
                  <a:pt x="641321" y="1087823"/>
                </a:lnTo>
                <a:lnTo>
                  <a:pt x="686201" y="1078153"/>
                </a:lnTo>
                <a:lnTo>
                  <a:pt x="729634" y="1064900"/>
                </a:lnTo>
                <a:lnTo>
                  <a:pt x="771455" y="1048229"/>
                </a:lnTo>
                <a:lnTo>
                  <a:pt x="811501" y="1028303"/>
                </a:lnTo>
                <a:lnTo>
                  <a:pt x="849607" y="1005287"/>
                </a:lnTo>
                <a:lnTo>
                  <a:pt x="885609" y="979346"/>
                </a:lnTo>
                <a:lnTo>
                  <a:pt x="919342" y="950643"/>
                </a:lnTo>
                <a:lnTo>
                  <a:pt x="950643" y="919342"/>
                </a:lnTo>
                <a:lnTo>
                  <a:pt x="979346" y="885609"/>
                </a:lnTo>
                <a:lnTo>
                  <a:pt x="1005287" y="849607"/>
                </a:lnTo>
                <a:lnTo>
                  <a:pt x="1028303" y="811501"/>
                </a:lnTo>
                <a:lnTo>
                  <a:pt x="1048229" y="771455"/>
                </a:lnTo>
                <a:lnTo>
                  <a:pt x="1064900" y="729634"/>
                </a:lnTo>
                <a:lnTo>
                  <a:pt x="1078153" y="686201"/>
                </a:lnTo>
                <a:lnTo>
                  <a:pt x="1087823" y="641321"/>
                </a:lnTo>
                <a:lnTo>
                  <a:pt x="1093745" y="595158"/>
                </a:lnTo>
                <a:lnTo>
                  <a:pt x="1095755" y="547878"/>
                </a:lnTo>
                <a:lnTo>
                  <a:pt x="1093745" y="500597"/>
                </a:lnTo>
                <a:lnTo>
                  <a:pt x="1087823" y="454434"/>
                </a:lnTo>
                <a:lnTo>
                  <a:pt x="1078153" y="409554"/>
                </a:lnTo>
                <a:lnTo>
                  <a:pt x="1064900" y="366121"/>
                </a:lnTo>
                <a:lnTo>
                  <a:pt x="1048229" y="324300"/>
                </a:lnTo>
                <a:lnTo>
                  <a:pt x="1028303" y="284254"/>
                </a:lnTo>
                <a:lnTo>
                  <a:pt x="1005287" y="246148"/>
                </a:lnTo>
                <a:lnTo>
                  <a:pt x="979346" y="210146"/>
                </a:lnTo>
                <a:lnTo>
                  <a:pt x="950643" y="176413"/>
                </a:lnTo>
                <a:lnTo>
                  <a:pt x="919342" y="145112"/>
                </a:lnTo>
                <a:lnTo>
                  <a:pt x="885609" y="116409"/>
                </a:lnTo>
                <a:lnTo>
                  <a:pt x="849607" y="90468"/>
                </a:lnTo>
                <a:lnTo>
                  <a:pt x="811501" y="67452"/>
                </a:lnTo>
                <a:lnTo>
                  <a:pt x="771455" y="47526"/>
                </a:lnTo>
                <a:lnTo>
                  <a:pt x="729634" y="30855"/>
                </a:lnTo>
                <a:lnTo>
                  <a:pt x="686201" y="17602"/>
                </a:lnTo>
                <a:lnTo>
                  <a:pt x="641321" y="7932"/>
                </a:lnTo>
                <a:lnTo>
                  <a:pt x="595158" y="2010"/>
                </a:lnTo>
                <a:lnTo>
                  <a:pt x="54787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551034" y="2984703"/>
            <a:ext cx="3810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企 业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659368" y="1566672"/>
            <a:ext cx="375285" cy="375285"/>
          </a:xfrm>
          <a:custGeom>
            <a:avLst/>
            <a:gdLst/>
            <a:ahLst/>
            <a:cxnLst/>
            <a:rect l="l" t="t" r="r" b="b"/>
            <a:pathLst>
              <a:path w="375284" h="375285">
                <a:moveTo>
                  <a:pt x="187451" y="0"/>
                </a:move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1"/>
                </a:lnTo>
                <a:lnTo>
                  <a:pt x="6697" y="237276"/>
                </a:lnTo>
                <a:lnTo>
                  <a:pt x="25597" y="282052"/>
                </a:lnTo>
                <a:lnTo>
                  <a:pt x="54911" y="319992"/>
                </a:lnTo>
                <a:lnTo>
                  <a:pt x="92851" y="349306"/>
                </a:lnTo>
                <a:lnTo>
                  <a:pt x="137627" y="368206"/>
                </a:lnTo>
                <a:lnTo>
                  <a:pt x="187451" y="374903"/>
                </a:lnTo>
                <a:lnTo>
                  <a:pt x="237276" y="368206"/>
                </a:lnTo>
                <a:lnTo>
                  <a:pt x="282052" y="349306"/>
                </a:lnTo>
                <a:lnTo>
                  <a:pt x="319992" y="319992"/>
                </a:lnTo>
                <a:lnTo>
                  <a:pt x="349306" y="282052"/>
                </a:lnTo>
                <a:lnTo>
                  <a:pt x="368206" y="237276"/>
                </a:lnTo>
                <a:lnTo>
                  <a:pt x="374903" y="187451"/>
                </a:lnTo>
                <a:lnTo>
                  <a:pt x="368206" y="137627"/>
                </a:lnTo>
                <a:lnTo>
                  <a:pt x="349306" y="92851"/>
                </a:lnTo>
                <a:lnTo>
                  <a:pt x="319992" y="54911"/>
                </a:lnTo>
                <a:lnTo>
                  <a:pt x="282052" y="25597"/>
                </a:lnTo>
                <a:lnTo>
                  <a:pt x="237276" y="6697"/>
                </a:lnTo>
                <a:lnTo>
                  <a:pt x="18745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06256" y="1940051"/>
            <a:ext cx="323215" cy="325120"/>
          </a:xfrm>
          <a:custGeom>
            <a:avLst/>
            <a:gdLst/>
            <a:ahLst/>
            <a:cxnLst/>
            <a:rect l="l" t="t" r="r" b="b"/>
            <a:pathLst>
              <a:path w="323215" h="325119">
                <a:moveTo>
                  <a:pt x="161544" y="0"/>
                </a:moveTo>
                <a:lnTo>
                  <a:pt x="118577" y="5796"/>
                </a:lnTo>
                <a:lnTo>
                  <a:pt x="79981" y="22154"/>
                </a:lnTo>
                <a:lnTo>
                  <a:pt x="47291" y="47529"/>
                </a:lnTo>
                <a:lnTo>
                  <a:pt x="22041" y="80376"/>
                </a:lnTo>
                <a:lnTo>
                  <a:pt x="5766" y="119150"/>
                </a:lnTo>
                <a:lnTo>
                  <a:pt x="0" y="162306"/>
                </a:lnTo>
                <a:lnTo>
                  <a:pt x="5766" y="205461"/>
                </a:lnTo>
                <a:lnTo>
                  <a:pt x="22041" y="244235"/>
                </a:lnTo>
                <a:lnTo>
                  <a:pt x="47291" y="277082"/>
                </a:lnTo>
                <a:lnTo>
                  <a:pt x="79981" y="302457"/>
                </a:lnTo>
                <a:lnTo>
                  <a:pt x="118577" y="318815"/>
                </a:lnTo>
                <a:lnTo>
                  <a:pt x="161544" y="324612"/>
                </a:lnTo>
                <a:lnTo>
                  <a:pt x="204510" y="318815"/>
                </a:lnTo>
                <a:lnTo>
                  <a:pt x="243106" y="302457"/>
                </a:lnTo>
                <a:lnTo>
                  <a:pt x="275796" y="277082"/>
                </a:lnTo>
                <a:lnTo>
                  <a:pt x="301046" y="244235"/>
                </a:lnTo>
                <a:lnTo>
                  <a:pt x="317321" y="205461"/>
                </a:lnTo>
                <a:lnTo>
                  <a:pt x="323088" y="162306"/>
                </a:lnTo>
                <a:lnTo>
                  <a:pt x="317321" y="119150"/>
                </a:lnTo>
                <a:lnTo>
                  <a:pt x="301046" y="80376"/>
                </a:lnTo>
                <a:lnTo>
                  <a:pt x="275796" y="47529"/>
                </a:lnTo>
                <a:lnTo>
                  <a:pt x="243106" y="22154"/>
                </a:lnTo>
                <a:lnTo>
                  <a:pt x="204510" y="5796"/>
                </a:lnTo>
                <a:lnTo>
                  <a:pt x="16154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62871" y="1405127"/>
            <a:ext cx="596265" cy="596265"/>
          </a:xfrm>
          <a:custGeom>
            <a:avLst/>
            <a:gdLst/>
            <a:ahLst/>
            <a:cxnLst/>
            <a:rect l="l" t="t" r="r" b="b"/>
            <a:pathLst>
              <a:path w="596265" h="596264">
                <a:moveTo>
                  <a:pt x="297942" y="0"/>
                </a:moveTo>
                <a:lnTo>
                  <a:pt x="249603" y="3898"/>
                </a:lnTo>
                <a:lnTo>
                  <a:pt x="203752" y="15185"/>
                </a:lnTo>
                <a:lnTo>
                  <a:pt x="161001" y="33247"/>
                </a:lnTo>
                <a:lnTo>
                  <a:pt x="121962" y="57473"/>
                </a:lnTo>
                <a:lnTo>
                  <a:pt x="87249" y="87249"/>
                </a:lnTo>
                <a:lnTo>
                  <a:pt x="57473" y="121962"/>
                </a:lnTo>
                <a:lnTo>
                  <a:pt x="33247" y="161001"/>
                </a:lnTo>
                <a:lnTo>
                  <a:pt x="15185" y="203752"/>
                </a:lnTo>
                <a:lnTo>
                  <a:pt x="3898" y="249603"/>
                </a:lnTo>
                <a:lnTo>
                  <a:pt x="0" y="297942"/>
                </a:lnTo>
                <a:lnTo>
                  <a:pt x="3898" y="346280"/>
                </a:lnTo>
                <a:lnTo>
                  <a:pt x="15185" y="392131"/>
                </a:lnTo>
                <a:lnTo>
                  <a:pt x="33247" y="434882"/>
                </a:lnTo>
                <a:lnTo>
                  <a:pt x="57473" y="473921"/>
                </a:lnTo>
                <a:lnTo>
                  <a:pt x="87249" y="508635"/>
                </a:lnTo>
                <a:lnTo>
                  <a:pt x="121962" y="538410"/>
                </a:lnTo>
                <a:lnTo>
                  <a:pt x="161001" y="562636"/>
                </a:lnTo>
                <a:lnTo>
                  <a:pt x="203752" y="580698"/>
                </a:lnTo>
                <a:lnTo>
                  <a:pt x="249603" y="591985"/>
                </a:lnTo>
                <a:lnTo>
                  <a:pt x="297942" y="595884"/>
                </a:lnTo>
                <a:lnTo>
                  <a:pt x="346280" y="591985"/>
                </a:lnTo>
                <a:lnTo>
                  <a:pt x="392131" y="580698"/>
                </a:lnTo>
                <a:lnTo>
                  <a:pt x="434882" y="562636"/>
                </a:lnTo>
                <a:lnTo>
                  <a:pt x="473921" y="538410"/>
                </a:lnTo>
                <a:lnTo>
                  <a:pt x="508634" y="508635"/>
                </a:lnTo>
                <a:lnTo>
                  <a:pt x="538410" y="473921"/>
                </a:lnTo>
                <a:lnTo>
                  <a:pt x="562636" y="434882"/>
                </a:lnTo>
                <a:lnTo>
                  <a:pt x="580698" y="392131"/>
                </a:lnTo>
                <a:lnTo>
                  <a:pt x="591985" y="346280"/>
                </a:lnTo>
                <a:lnTo>
                  <a:pt x="595883" y="297942"/>
                </a:lnTo>
                <a:lnTo>
                  <a:pt x="591985" y="249603"/>
                </a:lnTo>
                <a:lnTo>
                  <a:pt x="580698" y="203752"/>
                </a:lnTo>
                <a:lnTo>
                  <a:pt x="562636" y="161001"/>
                </a:lnTo>
                <a:lnTo>
                  <a:pt x="538410" y="121962"/>
                </a:lnTo>
                <a:lnTo>
                  <a:pt x="508634" y="87249"/>
                </a:lnTo>
                <a:lnTo>
                  <a:pt x="473921" y="57473"/>
                </a:lnTo>
                <a:lnTo>
                  <a:pt x="434882" y="33247"/>
                </a:lnTo>
                <a:lnTo>
                  <a:pt x="392131" y="15185"/>
                </a:lnTo>
                <a:lnTo>
                  <a:pt x="346280" y="3898"/>
                </a:lnTo>
                <a:lnTo>
                  <a:pt x="297942" y="0"/>
                </a:lnTo>
                <a:close/>
              </a:path>
            </a:pathLst>
          </a:custGeom>
          <a:solidFill>
            <a:srgbClr val="FFF5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433941" y="1407033"/>
            <a:ext cx="25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运 营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750552" y="2525267"/>
            <a:ext cx="252983" cy="252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43455" y="2531364"/>
            <a:ext cx="233679" cy="476884"/>
          </a:xfrm>
          <a:custGeom>
            <a:avLst/>
            <a:gdLst/>
            <a:ahLst/>
            <a:cxnLst/>
            <a:rect l="l" t="t" r="r" b="b"/>
            <a:pathLst>
              <a:path w="233680" h="476885">
                <a:moveTo>
                  <a:pt x="0" y="476503"/>
                </a:moveTo>
                <a:lnTo>
                  <a:pt x="233552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82951" y="2404872"/>
            <a:ext cx="628650" cy="196850"/>
          </a:xfrm>
          <a:custGeom>
            <a:avLst/>
            <a:gdLst/>
            <a:ahLst/>
            <a:cxnLst/>
            <a:rect l="l" t="t" r="r" b="b"/>
            <a:pathLst>
              <a:path w="628650" h="196850">
                <a:moveTo>
                  <a:pt x="628523" y="196723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103120" y="1459991"/>
            <a:ext cx="711200" cy="764540"/>
          </a:xfrm>
          <a:custGeom>
            <a:avLst/>
            <a:gdLst/>
            <a:ahLst/>
            <a:cxnLst/>
            <a:rect l="l" t="t" r="r" b="b"/>
            <a:pathLst>
              <a:path w="711200" h="764539">
                <a:moveTo>
                  <a:pt x="710946" y="0"/>
                </a:moveTo>
                <a:lnTo>
                  <a:pt x="0" y="764159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56432" y="1459991"/>
            <a:ext cx="2430145" cy="575310"/>
          </a:xfrm>
          <a:custGeom>
            <a:avLst/>
            <a:gdLst/>
            <a:ahLst/>
            <a:cxnLst/>
            <a:rect l="l" t="t" r="r" b="b"/>
            <a:pathLst>
              <a:path w="2430145" h="575310">
                <a:moveTo>
                  <a:pt x="0" y="0"/>
                </a:moveTo>
                <a:lnTo>
                  <a:pt x="2430144" y="574802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14472" y="2279904"/>
            <a:ext cx="995680" cy="290195"/>
          </a:xfrm>
          <a:custGeom>
            <a:avLst/>
            <a:gdLst/>
            <a:ahLst/>
            <a:cxnLst/>
            <a:rect l="l" t="t" r="r" b="b"/>
            <a:pathLst>
              <a:path w="995679" h="290194">
                <a:moveTo>
                  <a:pt x="995172" y="0"/>
                </a:moveTo>
                <a:lnTo>
                  <a:pt x="0" y="289687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39467" y="3230879"/>
            <a:ext cx="154305" cy="768985"/>
          </a:xfrm>
          <a:custGeom>
            <a:avLst/>
            <a:gdLst/>
            <a:ahLst/>
            <a:cxnLst/>
            <a:rect l="l" t="t" r="r" b="b"/>
            <a:pathLst>
              <a:path w="154305" h="768985">
                <a:moveTo>
                  <a:pt x="154050" y="768604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85416" y="3124200"/>
            <a:ext cx="272415" cy="795655"/>
          </a:xfrm>
          <a:custGeom>
            <a:avLst/>
            <a:gdLst/>
            <a:ahLst/>
            <a:cxnLst/>
            <a:rect l="l" t="t" r="r" b="b"/>
            <a:pathLst>
              <a:path w="272414" h="795654">
                <a:moveTo>
                  <a:pt x="0" y="795401"/>
                </a:moveTo>
                <a:lnTo>
                  <a:pt x="272288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58211" y="4117847"/>
            <a:ext cx="2047875" cy="75565"/>
          </a:xfrm>
          <a:custGeom>
            <a:avLst/>
            <a:gdLst/>
            <a:ahLst/>
            <a:cxnLst/>
            <a:rect l="l" t="t" r="r" b="b"/>
            <a:pathLst>
              <a:path w="2047875" h="75564">
                <a:moveTo>
                  <a:pt x="2047493" y="0"/>
                </a:moveTo>
                <a:lnTo>
                  <a:pt x="0" y="75564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04032" y="3939540"/>
            <a:ext cx="537845" cy="118745"/>
          </a:xfrm>
          <a:custGeom>
            <a:avLst/>
            <a:gdLst/>
            <a:ahLst/>
            <a:cxnLst/>
            <a:rect l="l" t="t" r="r" b="b"/>
            <a:pathLst>
              <a:path w="537845" h="118745">
                <a:moveTo>
                  <a:pt x="537590" y="118745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304032" y="3587496"/>
            <a:ext cx="581660" cy="226060"/>
          </a:xfrm>
          <a:custGeom>
            <a:avLst/>
            <a:gdLst/>
            <a:ahLst/>
            <a:cxnLst/>
            <a:rect l="l" t="t" r="r" b="b"/>
            <a:pathLst>
              <a:path w="581660" h="226060">
                <a:moveTo>
                  <a:pt x="581278" y="0"/>
                </a:moveTo>
                <a:lnTo>
                  <a:pt x="0" y="225551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42003" y="3197351"/>
            <a:ext cx="123189" cy="198120"/>
          </a:xfrm>
          <a:custGeom>
            <a:avLst/>
            <a:gdLst/>
            <a:ahLst/>
            <a:cxnLst/>
            <a:rect l="l" t="t" r="r" b="b"/>
            <a:pathLst>
              <a:path w="123189" h="198120">
                <a:moveTo>
                  <a:pt x="122682" y="197738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49496" y="2755392"/>
            <a:ext cx="135890" cy="639445"/>
          </a:xfrm>
          <a:custGeom>
            <a:avLst/>
            <a:gdLst/>
            <a:ahLst/>
            <a:cxnLst/>
            <a:rect l="l" t="t" r="r" b="b"/>
            <a:pathLst>
              <a:path w="135889" h="639445">
                <a:moveTo>
                  <a:pt x="0" y="638937"/>
                </a:moveTo>
                <a:lnTo>
                  <a:pt x="135636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349496" y="3395471"/>
            <a:ext cx="952500" cy="41910"/>
          </a:xfrm>
          <a:custGeom>
            <a:avLst/>
            <a:gdLst/>
            <a:ahLst/>
            <a:cxnLst/>
            <a:rect l="l" t="t" r="r" b="b"/>
            <a:pathLst>
              <a:path w="952500" h="41910">
                <a:moveTo>
                  <a:pt x="0" y="0"/>
                </a:moveTo>
                <a:lnTo>
                  <a:pt x="951991" y="41782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62144" y="2275332"/>
            <a:ext cx="340360" cy="3810"/>
          </a:xfrm>
          <a:custGeom>
            <a:avLst/>
            <a:gdLst/>
            <a:ahLst/>
            <a:cxnLst/>
            <a:rect l="l" t="t" r="r" b="b"/>
            <a:pathLst>
              <a:path w="340360" h="3810">
                <a:moveTo>
                  <a:pt x="339851" y="0"/>
                </a:moveTo>
                <a:lnTo>
                  <a:pt x="0" y="3428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21808" y="3677411"/>
            <a:ext cx="563880" cy="440690"/>
          </a:xfrm>
          <a:custGeom>
            <a:avLst/>
            <a:gdLst/>
            <a:ahLst/>
            <a:cxnLst/>
            <a:rect l="l" t="t" r="r" b="b"/>
            <a:pathLst>
              <a:path w="563879" h="440689">
                <a:moveTo>
                  <a:pt x="563879" y="0"/>
                </a:moveTo>
                <a:lnTo>
                  <a:pt x="0" y="440181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28688" y="1519427"/>
            <a:ext cx="680085" cy="666115"/>
          </a:xfrm>
          <a:custGeom>
            <a:avLst/>
            <a:gdLst/>
            <a:ahLst/>
            <a:cxnLst/>
            <a:rect l="l" t="t" r="r" b="b"/>
            <a:pathLst>
              <a:path w="680084" h="666114">
                <a:moveTo>
                  <a:pt x="339851" y="0"/>
                </a:moveTo>
                <a:lnTo>
                  <a:pt x="293733" y="3040"/>
                </a:lnTo>
                <a:lnTo>
                  <a:pt x="249502" y="11895"/>
                </a:lnTo>
                <a:lnTo>
                  <a:pt x="207561" y="26169"/>
                </a:lnTo>
                <a:lnTo>
                  <a:pt x="168317" y="45466"/>
                </a:lnTo>
                <a:lnTo>
                  <a:pt x="132173" y="69386"/>
                </a:lnTo>
                <a:lnTo>
                  <a:pt x="99536" y="97536"/>
                </a:lnTo>
                <a:lnTo>
                  <a:pt x="70809" y="129516"/>
                </a:lnTo>
                <a:lnTo>
                  <a:pt x="46397" y="164930"/>
                </a:lnTo>
                <a:lnTo>
                  <a:pt x="26705" y="203382"/>
                </a:lnTo>
                <a:lnTo>
                  <a:pt x="12139" y="244475"/>
                </a:lnTo>
                <a:lnTo>
                  <a:pt x="3102" y="287811"/>
                </a:lnTo>
                <a:lnTo>
                  <a:pt x="0" y="332994"/>
                </a:lnTo>
                <a:lnTo>
                  <a:pt x="3102" y="378176"/>
                </a:lnTo>
                <a:lnTo>
                  <a:pt x="12139" y="421513"/>
                </a:lnTo>
                <a:lnTo>
                  <a:pt x="26705" y="462605"/>
                </a:lnTo>
                <a:lnTo>
                  <a:pt x="46397" y="501057"/>
                </a:lnTo>
                <a:lnTo>
                  <a:pt x="70809" y="536471"/>
                </a:lnTo>
                <a:lnTo>
                  <a:pt x="99536" y="568451"/>
                </a:lnTo>
                <a:lnTo>
                  <a:pt x="132173" y="596601"/>
                </a:lnTo>
                <a:lnTo>
                  <a:pt x="168317" y="620521"/>
                </a:lnTo>
                <a:lnTo>
                  <a:pt x="207561" y="639818"/>
                </a:lnTo>
                <a:lnTo>
                  <a:pt x="249502" y="654092"/>
                </a:lnTo>
                <a:lnTo>
                  <a:pt x="293733" y="662947"/>
                </a:lnTo>
                <a:lnTo>
                  <a:pt x="339851" y="665988"/>
                </a:lnTo>
                <a:lnTo>
                  <a:pt x="385970" y="662947"/>
                </a:lnTo>
                <a:lnTo>
                  <a:pt x="430201" y="654092"/>
                </a:lnTo>
                <a:lnTo>
                  <a:pt x="472142" y="639818"/>
                </a:lnTo>
                <a:lnTo>
                  <a:pt x="511386" y="620521"/>
                </a:lnTo>
                <a:lnTo>
                  <a:pt x="547530" y="596601"/>
                </a:lnTo>
                <a:lnTo>
                  <a:pt x="580167" y="568451"/>
                </a:lnTo>
                <a:lnTo>
                  <a:pt x="608894" y="536471"/>
                </a:lnTo>
                <a:lnTo>
                  <a:pt x="633306" y="501057"/>
                </a:lnTo>
                <a:lnTo>
                  <a:pt x="652998" y="462605"/>
                </a:lnTo>
                <a:lnTo>
                  <a:pt x="667564" y="421513"/>
                </a:lnTo>
                <a:lnTo>
                  <a:pt x="676601" y="378176"/>
                </a:lnTo>
                <a:lnTo>
                  <a:pt x="679703" y="332994"/>
                </a:lnTo>
                <a:lnTo>
                  <a:pt x="676601" y="287811"/>
                </a:lnTo>
                <a:lnTo>
                  <a:pt x="667564" y="244475"/>
                </a:lnTo>
                <a:lnTo>
                  <a:pt x="652998" y="203382"/>
                </a:lnTo>
                <a:lnTo>
                  <a:pt x="633306" y="164930"/>
                </a:lnTo>
                <a:lnTo>
                  <a:pt x="608894" y="129516"/>
                </a:lnTo>
                <a:lnTo>
                  <a:pt x="580167" y="97536"/>
                </a:lnTo>
                <a:lnTo>
                  <a:pt x="547530" y="69386"/>
                </a:lnTo>
                <a:lnTo>
                  <a:pt x="511386" y="45466"/>
                </a:lnTo>
                <a:lnTo>
                  <a:pt x="472142" y="26169"/>
                </a:lnTo>
                <a:lnTo>
                  <a:pt x="430201" y="11895"/>
                </a:lnTo>
                <a:lnTo>
                  <a:pt x="385970" y="3040"/>
                </a:lnTo>
                <a:lnTo>
                  <a:pt x="339851" y="0"/>
                </a:lnTo>
                <a:close/>
              </a:path>
            </a:pathLst>
          </a:custGeom>
          <a:solidFill>
            <a:srgbClr val="FFF5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242175" y="1556080"/>
            <a:ext cx="25463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商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885688" y="3677411"/>
            <a:ext cx="1115060" cy="206375"/>
          </a:xfrm>
          <a:custGeom>
            <a:avLst/>
            <a:gdLst/>
            <a:ahLst/>
            <a:cxnLst/>
            <a:rect l="l" t="t" r="r" b="b"/>
            <a:pathLst>
              <a:path w="1115059" h="206375">
                <a:moveTo>
                  <a:pt x="1114933" y="206248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470903" y="3436620"/>
            <a:ext cx="803275" cy="334010"/>
          </a:xfrm>
          <a:custGeom>
            <a:avLst/>
            <a:gdLst/>
            <a:ahLst/>
            <a:cxnLst/>
            <a:rect l="l" t="t" r="r" b="b"/>
            <a:pathLst>
              <a:path w="803275" h="334010">
                <a:moveTo>
                  <a:pt x="802894" y="333882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21880" y="3115055"/>
            <a:ext cx="598170" cy="405765"/>
          </a:xfrm>
          <a:custGeom>
            <a:avLst/>
            <a:gdLst/>
            <a:ahLst/>
            <a:cxnLst/>
            <a:rect l="l" t="t" r="r" b="b"/>
            <a:pathLst>
              <a:path w="598170" h="405764">
                <a:moveTo>
                  <a:pt x="0" y="0"/>
                </a:moveTo>
                <a:lnTo>
                  <a:pt x="598170" y="405384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35595" y="3543300"/>
            <a:ext cx="845185" cy="584835"/>
          </a:xfrm>
          <a:custGeom>
            <a:avLst/>
            <a:gdLst/>
            <a:ahLst/>
            <a:cxnLst/>
            <a:rect l="l" t="t" r="r" b="b"/>
            <a:pathLst>
              <a:path w="845184" h="584835">
                <a:moveTo>
                  <a:pt x="845184" y="584326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984235" y="3483864"/>
            <a:ext cx="251460" cy="2514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470903" y="3115055"/>
            <a:ext cx="952500" cy="321945"/>
          </a:xfrm>
          <a:custGeom>
            <a:avLst/>
            <a:gdLst/>
            <a:ahLst/>
            <a:cxnLst/>
            <a:rect l="l" t="t" r="r" b="b"/>
            <a:pathLst>
              <a:path w="952500" h="321945">
                <a:moveTo>
                  <a:pt x="951992" y="0"/>
                </a:moveTo>
                <a:lnTo>
                  <a:pt x="0" y="321437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11440" y="2996183"/>
            <a:ext cx="1459230" cy="972819"/>
          </a:xfrm>
          <a:custGeom>
            <a:avLst/>
            <a:gdLst/>
            <a:ahLst/>
            <a:cxnLst/>
            <a:rect l="l" t="t" r="r" b="b"/>
            <a:pathLst>
              <a:path w="1459229" h="972820">
                <a:moveTo>
                  <a:pt x="1458721" y="972311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59368" y="2695955"/>
            <a:ext cx="86867" cy="868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51391" y="2547556"/>
            <a:ext cx="78104" cy="780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609331" y="1507236"/>
            <a:ext cx="353695" cy="110489"/>
          </a:xfrm>
          <a:custGeom>
            <a:avLst/>
            <a:gdLst/>
            <a:ahLst/>
            <a:cxnLst/>
            <a:rect l="l" t="t" r="r" b="b"/>
            <a:pathLst>
              <a:path w="353695" h="110490">
                <a:moveTo>
                  <a:pt x="0" y="110236"/>
                </a:moveTo>
                <a:lnTo>
                  <a:pt x="353695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479535" y="2720339"/>
            <a:ext cx="100965" cy="212090"/>
          </a:xfrm>
          <a:custGeom>
            <a:avLst/>
            <a:gdLst/>
            <a:ahLst/>
            <a:cxnLst/>
            <a:rect l="l" t="t" r="r" b="b"/>
            <a:pathLst>
              <a:path w="100965" h="212089">
                <a:moveTo>
                  <a:pt x="0" y="0"/>
                </a:moveTo>
                <a:lnTo>
                  <a:pt x="100838" y="212089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525256" y="2828544"/>
            <a:ext cx="668020" cy="609600"/>
          </a:xfrm>
          <a:custGeom>
            <a:avLst/>
            <a:gdLst/>
            <a:ahLst/>
            <a:cxnLst/>
            <a:rect l="l" t="t" r="r" b="b"/>
            <a:pathLst>
              <a:path w="668020" h="609600">
                <a:moveTo>
                  <a:pt x="667766" y="609091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393935" y="2625851"/>
            <a:ext cx="733425" cy="424815"/>
          </a:xfrm>
          <a:custGeom>
            <a:avLst/>
            <a:gdLst/>
            <a:ahLst/>
            <a:cxnLst/>
            <a:rect l="l" t="t" r="r" b="b"/>
            <a:pathLst>
              <a:path w="733425" h="424814">
                <a:moveTo>
                  <a:pt x="733298" y="424307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60407" y="2001011"/>
            <a:ext cx="201295" cy="561975"/>
          </a:xfrm>
          <a:custGeom>
            <a:avLst/>
            <a:gdLst/>
            <a:ahLst/>
            <a:cxnLst/>
            <a:rect l="l" t="t" r="r" b="b"/>
            <a:pathLst>
              <a:path w="201295" h="561975">
                <a:moveTo>
                  <a:pt x="0" y="561466"/>
                </a:moveTo>
                <a:lnTo>
                  <a:pt x="200787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771888" y="1914144"/>
            <a:ext cx="17145" cy="649605"/>
          </a:xfrm>
          <a:custGeom>
            <a:avLst/>
            <a:gdLst/>
            <a:ahLst/>
            <a:cxnLst/>
            <a:rect l="l" t="t" r="r" b="b"/>
            <a:pathLst>
              <a:path w="17145" h="649605">
                <a:moveTo>
                  <a:pt x="16890" y="649351"/>
                </a:moveTo>
                <a:lnTo>
                  <a:pt x="0" y="0"/>
                </a:lnTo>
              </a:path>
            </a:pathLst>
          </a:custGeom>
          <a:ln w="6095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2356" y="1597152"/>
            <a:ext cx="128905" cy="675640"/>
          </a:xfrm>
          <a:custGeom>
            <a:avLst/>
            <a:gdLst/>
            <a:ahLst/>
            <a:cxnLst/>
            <a:rect l="l" t="t" r="r" b="b"/>
            <a:pathLst>
              <a:path w="128904" h="675639">
                <a:moveTo>
                  <a:pt x="128650" y="675259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493252" y="1287780"/>
            <a:ext cx="769620" cy="415925"/>
          </a:xfrm>
          <a:custGeom>
            <a:avLst/>
            <a:gdLst/>
            <a:ahLst/>
            <a:cxnLst/>
            <a:rect l="l" t="t" r="r" b="b"/>
            <a:pathLst>
              <a:path w="769620" h="415925">
                <a:moveTo>
                  <a:pt x="769620" y="415417"/>
                </a:moveTo>
                <a:lnTo>
                  <a:pt x="0" y="0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30311" y="2546604"/>
            <a:ext cx="369570" cy="160655"/>
          </a:xfrm>
          <a:custGeom>
            <a:avLst/>
            <a:gdLst/>
            <a:ahLst/>
            <a:cxnLst/>
            <a:rect l="l" t="t" r="r" b="b"/>
            <a:pathLst>
              <a:path w="369570" h="160655">
                <a:moveTo>
                  <a:pt x="369189" y="0"/>
                </a:moveTo>
                <a:lnTo>
                  <a:pt x="0" y="160528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059679" y="2034539"/>
            <a:ext cx="1652270" cy="1643380"/>
          </a:xfrm>
          <a:custGeom>
            <a:avLst/>
            <a:gdLst/>
            <a:ahLst/>
            <a:cxnLst/>
            <a:rect l="l" t="t" r="r" b="b"/>
            <a:pathLst>
              <a:path w="1652270" h="1643379">
                <a:moveTo>
                  <a:pt x="826008" y="0"/>
                </a:moveTo>
                <a:lnTo>
                  <a:pt x="777474" y="1394"/>
                </a:lnTo>
                <a:lnTo>
                  <a:pt x="729679" y="5526"/>
                </a:lnTo>
                <a:lnTo>
                  <a:pt x="682700" y="12319"/>
                </a:lnTo>
                <a:lnTo>
                  <a:pt x="636614" y="21695"/>
                </a:lnTo>
                <a:lnTo>
                  <a:pt x="591499" y="33578"/>
                </a:lnTo>
                <a:lnTo>
                  <a:pt x="547432" y="47891"/>
                </a:lnTo>
                <a:lnTo>
                  <a:pt x="504491" y="64555"/>
                </a:lnTo>
                <a:lnTo>
                  <a:pt x="462753" y="83495"/>
                </a:lnTo>
                <a:lnTo>
                  <a:pt x="422296" y="104633"/>
                </a:lnTo>
                <a:lnTo>
                  <a:pt x="383198" y="127893"/>
                </a:lnTo>
                <a:lnTo>
                  <a:pt x="345535" y="153196"/>
                </a:lnTo>
                <a:lnTo>
                  <a:pt x="309385" y="180467"/>
                </a:lnTo>
                <a:lnTo>
                  <a:pt x="274826" y="209627"/>
                </a:lnTo>
                <a:lnTo>
                  <a:pt x="241934" y="240601"/>
                </a:lnTo>
                <a:lnTo>
                  <a:pt x="210789" y="273310"/>
                </a:lnTo>
                <a:lnTo>
                  <a:pt x="181467" y="307679"/>
                </a:lnTo>
                <a:lnTo>
                  <a:pt x="154045" y="343629"/>
                </a:lnTo>
                <a:lnTo>
                  <a:pt x="128601" y="381083"/>
                </a:lnTo>
                <a:lnTo>
                  <a:pt x="105213" y="419966"/>
                </a:lnTo>
                <a:lnTo>
                  <a:pt x="83957" y="460199"/>
                </a:lnTo>
                <a:lnTo>
                  <a:pt x="64912" y="501705"/>
                </a:lnTo>
                <a:lnTo>
                  <a:pt x="48155" y="544408"/>
                </a:lnTo>
                <a:lnTo>
                  <a:pt x="33764" y="588230"/>
                </a:lnTo>
                <a:lnTo>
                  <a:pt x="21815" y="633095"/>
                </a:lnTo>
                <a:lnTo>
                  <a:pt x="12387" y="678925"/>
                </a:lnTo>
                <a:lnTo>
                  <a:pt x="5557" y="725643"/>
                </a:lnTo>
                <a:lnTo>
                  <a:pt x="1402" y="773172"/>
                </a:lnTo>
                <a:lnTo>
                  <a:pt x="0" y="821436"/>
                </a:lnTo>
                <a:lnTo>
                  <a:pt x="1402" y="869699"/>
                </a:lnTo>
                <a:lnTo>
                  <a:pt x="5557" y="917228"/>
                </a:lnTo>
                <a:lnTo>
                  <a:pt x="12387" y="963946"/>
                </a:lnTo>
                <a:lnTo>
                  <a:pt x="21815" y="1009776"/>
                </a:lnTo>
                <a:lnTo>
                  <a:pt x="33764" y="1054641"/>
                </a:lnTo>
                <a:lnTo>
                  <a:pt x="48155" y="1098463"/>
                </a:lnTo>
                <a:lnTo>
                  <a:pt x="64912" y="1141166"/>
                </a:lnTo>
                <a:lnTo>
                  <a:pt x="83957" y="1182672"/>
                </a:lnTo>
                <a:lnTo>
                  <a:pt x="105213" y="1222905"/>
                </a:lnTo>
                <a:lnTo>
                  <a:pt x="128601" y="1261788"/>
                </a:lnTo>
                <a:lnTo>
                  <a:pt x="154045" y="1299242"/>
                </a:lnTo>
                <a:lnTo>
                  <a:pt x="181467" y="1335192"/>
                </a:lnTo>
                <a:lnTo>
                  <a:pt x="210789" y="1369561"/>
                </a:lnTo>
                <a:lnTo>
                  <a:pt x="241935" y="1402270"/>
                </a:lnTo>
                <a:lnTo>
                  <a:pt x="274826" y="1433244"/>
                </a:lnTo>
                <a:lnTo>
                  <a:pt x="309385" y="1462404"/>
                </a:lnTo>
                <a:lnTo>
                  <a:pt x="345535" y="1489675"/>
                </a:lnTo>
                <a:lnTo>
                  <a:pt x="383198" y="1514978"/>
                </a:lnTo>
                <a:lnTo>
                  <a:pt x="422296" y="1538238"/>
                </a:lnTo>
                <a:lnTo>
                  <a:pt x="462753" y="1559376"/>
                </a:lnTo>
                <a:lnTo>
                  <a:pt x="504491" y="1578316"/>
                </a:lnTo>
                <a:lnTo>
                  <a:pt x="547432" y="1594980"/>
                </a:lnTo>
                <a:lnTo>
                  <a:pt x="591499" y="1609293"/>
                </a:lnTo>
                <a:lnTo>
                  <a:pt x="636614" y="1621176"/>
                </a:lnTo>
                <a:lnTo>
                  <a:pt x="682700" y="1630552"/>
                </a:lnTo>
                <a:lnTo>
                  <a:pt x="729679" y="1637345"/>
                </a:lnTo>
                <a:lnTo>
                  <a:pt x="777474" y="1641477"/>
                </a:lnTo>
                <a:lnTo>
                  <a:pt x="826008" y="1642872"/>
                </a:lnTo>
                <a:lnTo>
                  <a:pt x="874541" y="1641477"/>
                </a:lnTo>
                <a:lnTo>
                  <a:pt x="922336" y="1637345"/>
                </a:lnTo>
                <a:lnTo>
                  <a:pt x="969315" y="1630552"/>
                </a:lnTo>
                <a:lnTo>
                  <a:pt x="1015401" y="1621176"/>
                </a:lnTo>
                <a:lnTo>
                  <a:pt x="1060516" y="1609293"/>
                </a:lnTo>
                <a:lnTo>
                  <a:pt x="1104583" y="1594980"/>
                </a:lnTo>
                <a:lnTo>
                  <a:pt x="1147524" y="1578316"/>
                </a:lnTo>
                <a:lnTo>
                  <a:pt x="1189262" y="1559376"/>
                </a:lnTo>
                <a:lnTo>
                  <a:pt x="1229719" y="1538238"/>
                </a:lnTo>
                <a:lnTo>
                  <a:pt x="1268817" y="1514978"/>
                </a:lnTo>
                <a:lnTo>
                  <a:pt x="1306480" y="1489675"/>
                </a:lnTo>
                <a:lnTo>
                  <a:pt x="1342630" y="1462404"/>
                </a:lnTo>
                <a:lnTo>
                  <a:pt x="1377189" y="1433244"/>
                </a:lnTo>
                <a:lnTo>
                  <a:pt x="1410081" y="1402270"/>
                </a:lnTo>
                <a:lnTo>
                  <a:pt x="1441226" y="1369561"/>
                </a:lnTo>
                <a:lnTo>
                  <a:pt x="1470548" y="1335192"/>
                </a:lnTo>
                <a:lnTo>
                  <a:pt x="1497970" y="1299242"/>
                </a:lnTo>
                <a:lnTo>
                  <a:pt x="1523414" y="1261788"/>
                </a:lnTo>
                <a:lnTo>
                  <a:pt x="1546802" y="1222905"/>
                </a:lnTo>
                <a:lnTo>
                  <a:pt x="1568058" y="1182672"/>
                </a:lnTo>
                <a:lnTo>
                  <a:pt x="1587103" y="1141166"/>
                </a:lnTo>
                <a:lnTo>
                  <a:pt x="1603860" y="1098463"/>
                </a:lnTo>
                <a:lnTo>
                  <a:pt x="1618251" y="1054641"/>
                </a:lnTo>
                <a:lnTo>
                  <a:pt x="1630200" y="1009776"/>
                </a:lnTo>
                <a:lnTo>
                  <a:pt x="1639628" y="963946"/>
                </a:lnTo>
                <a:lnTo>
                  <a:pt x="1646458" y="917228"/>
                </a:lnTo>
                <a:lnTo>
                  <a:pt x="1650613" y="869699"/>
                </a:lnTo>
                <a:lnTo>
                  <a:pt x="1652016" y="821436"/>
                </a:lnTo>
                <a:lnTo>
                  <a:pt x="1650613" y="773172"/>
                </a:lnTo>
                <a:lnTo>
                  <a:pt x="1646458" y="725643"/>
                </a:lnTo>
                <a:lnTo>
                  <a:pt x="1639628" y="678925"/>
                </a:lnTo>
                <a:lnTo>
                  <a:pt x="1630200" y="633095"/>
                </a:lnTo>
                <a:lnTo>
                  <a:pt x="1618251" y="588230"/>
                </a:lnTo>
                <a:lnTo>
                  <a:pt x="1603860" y="544408"/>
                </a:lnTo>
                <a:lnTo>
                  <a:pt x="1587103" y="501705"/>
                </a:lnTo>
                <a:lnTo>
                  <a:pt x="1568058" y="460199"/>
                </a:lnTo>
                <a:lnTo>
                  <a:pt x="1546802" y="419966"/>
                </a:lnTo>
                <a:lnTo>
                  <a:pt x="1523414" y="381083"/>
                </a:lnTo>
                <a:lnTo>
                  <a:pt x="1497970" y="343629"/>
                </a:lnTo>
                <a:lnTo>
                  <a:pt x="1470548" y="307679"/>
                </a:lnTo>
                <a:lnTo>
                  <a:pt x="1441226" y="273310"/>
                </a:lnTo>
                <a:lnTo>
                  <a:pt x="1410081" y="240601"/>
                </a:lnTo>
                <a:lnTo>
                  <a:pt x="1377189" y="209627"/>
                </a:lnTo>
                <a:lnTo>
                  <a:pt x="1342630" y="180467"/>
                </a:lnTo>
                <a:lnTo>
                  <a:pt x="1306480" y="153196"/>
                </a:lnTo>
                <a:lnTo>
                  <a:pt x="1268817" y="127893"/>
                </a:lnTo>
                <a:lnTo>
                  <a:pt x="1229719" y="104633"/>
                </a:lnTo>
                <a:lnTo>
                  <a:pt x="1189262" y="83495"/>
                </a:lnTo>
                <a:lnTo>
                  <a:pt x="1147524" y="64555"/>
                </a:lnTo>
                <a:lnTo>
                  <a:pt x="1104583" y="47891"/>
                </a:lnTo>
                <a:lnTo>
                  <a:pt x="1060516" y="33578"/>
                </a:lnTo>
                <a:lnTo>
                  <a:pt x="1015401" y="21695"/>
                </a:lnTo>
                <a:lnTo>
                  <a:pt x="969315" y="12319"/>
                </a:lnTo>
                <a:lnTo>
                  <a:pt x="922336" y="5526"/>
                </a:lnTo>
                <a:lnTo>
                  <a:pt x="874541" y="1394"/>
                </a:lnTo>
                <a:lnTo>
                  <a:pt x="826008" y="0"/>
                </a:lnTo>
                <a:close/>
              </a:path>
            </a:pathLst>
          </a:custGeom>
          <a:solidFill>
            <a:srgbClr val="07A6EF">
              <a:alpha val="7215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059679" y="2034539"/>
            <a:ext cx="1652270" cy="1643380"/>
          </a:xfrm>
          <a:custGeom>
            <a:avLst/>
            <a:gdLst/>
            <a:ahLst/>
            <a:cxnLst/>
            <a:rect l="l" t="t" r="r" b="b"/>
            <a:pathLst>
              <a:path w="1652270" h="1643379">
                <a:moveTo>
                  <a:pt x="826008" y="0"/>
                </a:moveTo>
                <a:lnTo>
                  <a:pt x="777474" y="1394"/>
                </a:lnTo>
                <a:lnTo>
                  <a:pt x="729679" y="5526"/>
                </a:lnTo>
                <a:lnTo>
                  <a:pt x="682700" y="12319"/>
                </a:lnTo>
                <a:lnTo>
                  <a:pt x="636614" y="21695"/>
                </a:lnTo>
                <a:lnTo>
                  <a:pt x="591499" y="33578"/>
                </a:lnTo>
                <a:lnTo>
                  <a:pt x="547432" y="47891"/>
                </a:lnTo>
                <a:lnTo>
                  <a:pt x="504491" y="64555"/>
                </a:lnTo>
                <a:lnTo>
                  <a:pt x="462753" y="83495"/>
                </a:lnTo>
                <a:lnTo>
                  <a:pt x="422296" y="104633"/>
                </a:lnTo>
                <a:lnTo>
                  <a:pt x="383198" y="127893"/>
                </a:lnTo>
                <a:lnTo>
                  <a:pt x="345535" y="153196"/>
                </a:lnTo>
                <a:lnTo>
                  <a:pt x="309385" y="180467"/>
                </a:lnTo>
                <a:lnTo>
                  <a:pt x="274826" y="209627"/>
                </a:lnTo>
                <a:lnTo>
                  <a:pt x="241934" y="240601"/>
                </a:lnTo>
                <a:lnTo>
                  <a:pt x="210789" y="273310"/>
                </a:lnTo>
                <a:lnTo>
                  <a:pt x="181467" y="307679"/>
                </a:lnTo>
                <a:lnTo>
                  <a:pt x="154045" y="343629"/>
                </a:lnTo>
                <a:lnTo>
                  <a:pt x="128601" y="381083"/>
                </a:lnTo>
                <a:lnTo>
                  <a:pt x="105213" y="419966"/>
                </a:lnTo>
                <a:lnTo>
                  <a:pt x="83957" y="460199"/>
                </a:lnTo>
                <a:lnTo>
                  <a:pt x="64912" y="501705"/>
                </a:lnTo>
                <a:lnTo>
                  <a:pt x="48155" y="544408"/>
                </a:lnTo>
                <a:lnTo>
                  <a:pt x="33764" y="588230"/>
                </a:lnTo>
                <a:lnTo>
                  <a:pt x="21815" y="633095"/>
                </a:lnTo>
                <a:lnTo>
                  <a:pt x="12387" y="678925"/>
                </a:lnTo>
                <a:lnTo>
                  <a:pt x="5557" y="725643"/>
                </a:lnTo>
                <a:lnTo>
                  <a:pt x="1402" y="773172"/>
                </a:lnTo>
                <a:lnTo>
                  <a:pt x="0" y="821436"/>
                </a:lnTo>
                <a:lnTo>
                  <a:pt x="1402" y="869699"/>
                </a:lnTo>
                <a:lnTo>
                  <a:pt x="5557" y="917228"/>
                </a:lnTo>
                <a:lnTo>
                  <a:pt x="12387" y="963946"/>
                </a:lnTo>
                <a:lnTo>
                  <a:pt x="21815" y="1009776"/>
                </a:lnTo>
                <a:lnTo>
                  <a:pt x="33764" y="1054641"/>
                </a:lnTo>
                <a:lnTo>
                  <a:pt x="48155" y="1098463"/>
                </a:lnTo>
                <a:lnTo>
                  <a:pt x="64912" y="1141166"/>
                </a:lnTo>
                <a:lnTo>
                  <a:pt x="83957" y="1182672"/>
                </a:lnTo>
                <a:lnTo>
                  <a:pt x="105213" y="1222905"/>
                </a:lnTo>
                <a:lnTo>
                  <a:pt x="128601" y="1261788"/>
                </a:lnTo>
                <a:lnTo>
                  <a:pt x="154045" y="1299242"/>
                </a:lnTo>
                <a:lnTo>
                  <a:pt x="181467" y="1335192"/>
                </a:lnTo>
                <a:lnTo>
                  <a:pt x="210789" y="1369561"/>
                </a:lnTo>
                <a:lnTo>
                  <a:pt x="241935" y="1402270"/>
                </a:lnTo>
                <a:lnTo>
                  <a:pt x="274826" y="1433244"/>
                </a:lnTo>
                <a:lnTo>
                  <a:pt x="309385" y="1462404"/>
                </a:lnTo>
                <a:lnTo>
                  <a:pt x="345535" y="1489675"/>
                </a:lnTo>
                <a:lnTo>
                  <a:pt x="383198" y="1514978"/>
                </a:lnTo>
                <a:lnTo>
                  <a:pt x="422296" y="1538238"/>
                </a:lnTo>
                <a:lnTo>
                  <a:pt x="462753" y="1559376"/>
                </a:lnTo>
                <a:lnTo>
                  <a:pt x="504491" y="1578316"/>
                </a:lnTo>
                <a:lnTo>
                  <a:pt x="547432" y="1594980"/>
                </a:lnTo>
                <a:lnTo>
                  <a:pt x="591499" y="1609293"/>
                </a:lnTo>
                <a:lnTo>
                  <a:pt x="636614" y="1621176"/>
                </a:lnTo>
                <a:lnTo>
                  <a:pt x="682700" y="1630552"/>
                </a:lnTo>
                <a:lnTo>
                  <a:pt x="729679" y="1637345"/>
                </a:lnTo>
                <a:lnTo>
                  <a:pt x="777474" y="1641477"/>
                </a:lnTo>
                <a:lnTo>
                  <a:pt x="826008" y="1642872"/>
                </a:lnTo>
                <a:lnTo>
                  <a:pt x="874541" y="1641477"/>
                </a:lnTo>
                <a:lnTo>
                  <a:pt x="922336" y="1637345"/>
                </a:lnTo>
                <a:lnTo>
                  <a:pt x="969315" y="1630552"/>
                </a:lnTo>
                <a:lnTo>
                  <a:pt x="1015401" y="1621176"/>
                </a:lnTo>
                <a:lnTo>
                  <a:pt x="1060516" y="1609293"/>
                </a:lnTo>
                <a:lnTo>
                  <a:pt x="1104583" y="1594980"/>
                </a:lnTo>
                <a:lnTo>
                  <a:pt x="1147524" y="1578316"/>
                </a:lnTo>
                <a:lnTo>
                  <a:pt x="1189262" y="1559376"/>
                </a:lnTo>
                <a:lnTo>
                  <a:pt x="1229719" y="1538238"/>
                </a:lnTo>
                <a:lnTo>
                  <a:pt x="1268817" y="1514978"/>
                </a:lnTo>
                <a:lnTo>
                  <a:pt x="1306480" y="1489675"/>
                </a:lnTo>
                <a:lnTo>
                  <a:pt x="1342630" y="1462404"/>
                </a:lnTo>
                <a:lnTo>
                  <a:pt x="1377189" y="1433244"/>
                </a:lnTo>
                <a:lnTo>
                  <a:pt x="1410081" y="1402270"/>
                </a:lnTo>
                <a:lnTo>
                  <a:pt x="1441226" y="1369561"/>
                </a:lnTo>
                <a:lnTo>
                  <a:pt x="1470548" y="1335192"/>
                </a:lnTo>
                <a:lnTo>
                  <a:pt x="1497970" y="1299242"/>
                </a:lnTo>
                <a:lnTo>
                  <a:pt x="1523414" y="1261788"/>
                </a:lnTo>
                <a:lnTo>
                  <a:pt x="1546802" y="1222905"/>
                </a:lnTo>
                <a:lnTo>
                  <a:pt x="1568058" y="1182672"/>
                </a:lnTo>
                <a:lnTo>
                  <a:pt x="1587103" y="1141166"/>
                </a:lnTo>
                <a:lnTo>
                  <a:pt x="1603860" y="1098463"/>
                </a:lnTo>
                <a:lnTo>
                  <a:pt x="1618251" y="1054641"/>
                </a:lnTo>
                <a:lnTo>
                  <a:pt x="1630200" y="1009776"/>
                </a:lnTo>
                <a:lnTo>
                  <a:pt x="1639628" y="963946"/>
                </a:lnTo>
                <a:lnTo>
                  <a:pt x="1646458" y="917228"/>
                </a:lnTo>
                <a:lnTo>
                  <a:pt x="1650613" y="869699"/>
                </a:lnTo>
                <a:lnTo>
                  <a:pt x="1652016" y="821436"/>
                </a:lnTo>
                <a:lnTo>
                  <a:pt x="1650613" y="773172"/>
                </a:lnTo>
                <a:lnTo>
                  <a:pt x="1646458" y="725643"/>
                </a:lnTo>
                <a:lnTo>
                  <a:pt x="1639628" y="678925"/>
                </a:lnTo>
                <a:lnTo>
                  <a:pt x="1630200" y="633095"/>
                </a:lnTo>
                <a:lnTo>
                  <a:pt x="1618251" y="588230"/>
                </a:lnTo>
                <a:lnTo>
                  <a:pt x="1603860" y="544408"/>
                </a:lnTo>
                <a:lnTo>
                  <a:pt x="1587103" y="501705"/>
                </a:lnTo>
                <a:lnTo>
                  <a:pt x="1568058" y="460199"/>
                </a:lnTo>
                <a:lnTo>
                  <a:pt x="1546802" y="419966"/>
                </a:lnTo>
                <a:lnTo>
                  <a:pt x="1523414" y="381083"/>
                </a:lnTo>
                <a:lnTo>
                  <a:pt x="1497970" y="343629"/>
                </a:lnTo>
                <a:lnTo>
                  <a:pt x="1470548" y="307679"/>
                </a:lnTo>
                <a:lnTo>
                  <a:pt x="1441226" y="273310"/>
                </a:lnTo>
                <a:lnTo>
                  <a:pt x="1410081" y="240601"/>
                </a:lnTo>
                <a:lnTo>
                  <a:pt x="1377189" y="209627"/>
                </a:lnTo>
                <a:lnTo>
                  <a:pt x="1342630" y="180467"/>
                </a:lnTo>
                <a:lnTo>
                  <a:pt x="1306480" y="153196"/>
                </a:lnTo>
                <a:lnTo>
                  <a:pt x="1268817" y="127893"/>
                </a:lnTo>
                <a:lnTo>
                  <a:pt x="1229719" y="104633"/>
                </a:lnTo>
                <a:lnTo>
                  <a:pt x="1189262" y="83495"/>
                </a:lnTo>
                <a:lnTo>
                  <a:pt x="1147524" y="64555"/>
                </a:lnTo>
                <a:lnTo>
                  <a:pt x="1104583" y="47891"/>
                </a:lnTo>
                <a:lnTo>
                  <a:pt x="1060516" y="33578"/>
                </a:lnTo>
                <a:lnTo>
                  <a:pt x="1015401" y="21695"/>
                </a:lnTo>
                <a:lnTo>
                  <a:pt x="969315" y="12319"/>
                </a:lnTo>
                <a:lnTo>
                  <a:pt x="922336" y="5526"/>
                </a:lnTo>
                <a:lnTo>
                  <a:pt x="874541" y="1394"/>
                </a:lnTo>
                <a:lnTo>
                  <a:pt x="826008" y="0"/>
                </a:lnTo>
                <a:close/>
              </a:path>
            </a:pathLst>
          </a:custGeom>
          <a:solidFill>
            <a:srgbClr val="07A6EF">
              <a:alpha val="7215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014472" y="2234183"/>
            <a:ext cx="121920" cy="334010"/>
          </a:xfrm>
          <a:custGeom>
            <a:avLst/>
            <a:gdLst/>
            <a:ahLst/>
            <a:cxnLst/>
            <a:rect l="l" t="t" r="r" b="b"/>
            <a:pathLst>
              <a:path w="121919" h="334010">
                <a:moveTo>
                  <a:pt x="121665" y="0"/>
                </a:moveTo>
                <a:lnTo>
                  <a:pt x="0" y="333882"/>
                </a:lnTo>
              </a:path>
            </a:pathLst>
          </a:custGeom>
          <a:ln w="6095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15756" y="2318004"/>
            <a:ext cx="636905" cy="732790"/>
          </a:xfrm>
          <a:custGeom>
            <a:avLst/>
            <a:gdLst/>
            <a:ahLst/>
            <a:cxnLst/>
            <a:rect l="l" t="t" r="r" b="b"/>
            <a:pathLst>
              <a:path w="636904" h="732789">
                <a:moveTo>
                  <a:pt x="636904" y="732790"/>
                </a:moveTo>
                <a:lnTo>
                  <a:pt x="0" y="0"/>
                </a:lnTo>
              </a:path>
            </a:pathLst>
          </a:custGeom>
          <a:ln w="6095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200643" y="2161032"/>
            <a:ext cx="760730" cy="771525"/>
          </a:xfrm>
          <a:custGeom>
            <a:avLst/>
            <a:gdLst/>
            <a:ahLst/>
            <a:cxnLst/>
            <a:rect l="l" t="t" r="r" b="b"/>
            <a:pathLst>
              <a:path w="760729" h="771525">
                <a:moveTo>
                  <a:pt x="380237" y="0"/>
                </a:moveTo>
                <a:lnTo>
                  <a:pt x="332530" y="3003"/>
                </a:lnTo>
                <a:lnTo>
                  <a:pt x="286594" y="11773"/>
                </a:lnTo>
                <a:lnTo>
                  <a:pt x="242785" y="25949"/>
                </a:lnTo>
                <a:lnTo>
                  <a:pt x="201460" y="45169"/>
                </a:lnTo>
                <a:lnTo>
                  <a:pt x="162974" y="69072"/>
                </a:lnTo>
                <a:lnTo>
                  <a:pt x="127683" y="97298"/>
                </a:lnTo>
                <a:lnTo>
                  <a:pt x="95943" y="129484"/>
                </a:lnTo>
                <a:lnTo>
                  <a:pt x="68110" y="165271"/>
                </a:lnTo>
                <a:lnTo>
                  <a:pt x="44539" y="204297"/>
                </a:lnTo>
                <a:lnTo>
                  <a:pt x="25587" y="246201"/>
                </a:lnTo>
                <a:lnTo>
                  <a:pt x="11609" y="290623"/>
                </a:lnTo>
                <a:lnTo>
                  <a:pt x="2961" y="337200"/>
                </a:lnTo>
                <a:lnTo>
                  <a:pt x="0" y="385571"/>
                </a:lnTo>
                <a:lnTo>
                  <a:pt x="2961" y="433943"/>
                </a:lnTo>
                <a:lnTo>
                  <a:pt x="11609" y="480520"/>
                </a:lnTo>
                <a:lnTo>
                  <a:pt x="25587" y="524942"/>
                </a:lnTo>
                <a:lnTo>
                  <a:pt x="44539" y="566846"/>
                </a:lnTo>
                <a:lnTo>
                  <a:pt x="68110" y="605872"/>
                </a:lnTo>
                <a:lnTo>
                  <a:pt x="95943" y="641659"/>
                </a:lnTo>
                <a:lnTo>
                  <a:pt x="127683" y="673845"/>
                </a:lnTo>
                <a:lnTo>
                  <a:pt x="162974" y="702071"/>
                </a:lnTo>
                <a:lnTo>
                  <a:pt x="201460" y="725974"/>
                </a:lnTo>
                <a:lnTo>
                  <a:pt x="242785" y="745194"/>
                </a:lnTo>
                <a:lnTo>
                  <a:pt x="286594" y="759370"/>
                </a:lnTo>
                <a:lnTo>
                  <a:pt x="332530" y="768140"/>
                </a:lnTo>
                <a:lnTo>
                  <a:pt x="380237" y="771143"/>
                </a:lnTo>
                <a:lnTo>
                  <a:pt x="427945" y="768140"/>
                </a:lnTo>
                <a:lnTo>
                  <a:pt x="473881" y="759370"/>
                </a:lnTo>
                <a:lnTo>
                  <a:pt x="517690" y="745194"/>
                </a:lnTo>
                <a:lnTo>
                  <a:pt x="559015" y="725974"/>
                </a:lnTo>
                <a:lnTo>
                  <a:pt x="597501" y="702071"/>
                </a:lnTo>
                <a:lnTo>
                  <a:pt x="632792" y="673845"/>
                </a:lnTo>
                <a:lnTo>
                  <a:pt x="664532" y="641659"/>
                </a:lnTo>
                <a:lnTo>
                  <a:pt x="692365" y="605872"/>
                </a:lnTo>
                <a:lnTo>
                  <a:pt x="715936" y="566846"/>
                </a:lnTo>
                <a:lnTo>
                  <a:pt x="734888" y="524942"/>
                </a:lnTo>
                <a:lnTo>
                  <a:pt x="748866" y="480520"/>
                </a:lnTo>
                <a:lnTo>
                  <a:pt x="757514" y="433943"/>
                </a:lnTo>
                <a:lnTo>
                  <a:pt x="760476" y="385571"/>
                </a:lnTo>
                <a:lnTo>
                  <a:pt x="757514" y="337200"/>
                </a:lnTo>
                <a:lnTo>
                  <a:pt x="748866" y="290623"/>
                </a:lnTo>
                <a:lnTo>
                  <a:pt x="734888" y="246201"/>
                </a:lnTo>
                <a:lnTo>
                  <a:pt x="715936" y="204297"/>
                </a:lnTo>
                <a:lnTo>
                  <a:pt x="692365" y="165271"/>
                </a:lnTo>
                <a:lnTo>
                  <a:pt x="664532" y="129484"/>
                </a:lnTo>
                <a:lnTo>
                  <a:pt x="632792" y="97298"/>
                </a:lnTo>
                <a:lnTo>
                  <a:pt x="597501" y="69072"/>
                </a:lnTo>
                <a:lnTo>
                  <a:pt x="559015" y="45169"/>
                </a:lnTo>
                <a:lnTo>
                  <a:pt x="517690" y="25949"/>
                </a:lnTo>
                <a:lnTo>
                  <a:pt x="473881" y="11773"/>
                </a:lnTo>
                <a:lnTo>
                  <a:pt x="427945" y="3003"/>
                </a:lnTo>
                <a:lnTo>
                  <a:pt x="38023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8340090" y="2250440"/>
            <a:ext cx="482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公共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资源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321808" y="1644395"/>
            <a:ext cx="239267" cy="2209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962144" y="1755648"/>
            <a:ext cx="360680" cy="524510"/>
          </a:xfrm>
          <a:custGeom>
            <a:avLst/>
            <a:gdLst/>
            <a:ahLst/>
            <a:cxnLst/>
            <a:rect l="l" t="t" r="r" b="b"/>
            <a:pathLst>
              <a:path w="360679" h="524510">
                <a:moveTo>
                  <a:pt x="360679" y="0"/>
                </a:moveTo>
                <a:lnTo>
                  <a:pt x="0" y="524255"/>
                </a:lnTo>
              </a:path>
            </a:pathLst>
          </a:custGeom>
          <a:ln w="6096">
            <a:solidFill>
              <a:srgbClr val="B0A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1566163" y="6141516"/>
            <a:ext cx="8171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智慧招商</a:t>
            </a:r>
            <a:r>
              <a:rPr sz="1600" b="1" spc="1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+ 智慧物联 + 智慧办公</a:t>
            </a:r>
            <a:r>
              <a:rPr sz="1600" b="1" spc="1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+ 智慧政务</a:t>
            </a:r>
            <a:r>
              <a:rPr sz="1600" b="1" spc="1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+</a:t>
            </a:r>
            <a:r>
              <a:rPr sz="1600" b="1" spc="-2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智慧生活</a:t>
            </a:r>
            <a:r>
              <a:rPr sz="1600" b="1" spc="1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+ 智慧服务</a:t>
            </a:r>
            <a:r>
              <a:rPr sz="1600" b="1" spc="1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+</a:t>
            </a:r>
            <a:r>
              <a:rPr sz="1600" b="1" spc="-20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微软雅黑" panose="020B0503020204020204" charset="-122"/>
                <a:cs typeface="微软雅黑" panose="020B0503020204020204" charset="-122"/>
              </a:rPr>
              <a:t>产业链聚集与整合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8" name="object 10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425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109" name="文本框 108"/>
          <p:cNvSpPr txBox="1"/>
          <p:nvPr/>
        </p:nvSpPr>
        <p:spPr>
          <a:xfrm>
            <a:off x="10185400" y="145415"/>
            <a:ext cx="19831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111" name="图片 110" descr="ii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2570" y="2238375"/>
            <a:ext cx="1236345" cy="12363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>
            <p:custDataLst>
              <p:tags r:id="rId2"/>
            </p:custDataLst>
          </p:nvPr>
        </p:nvSpPr>
        <p:spPr>
          <a:xfrm rot="2504386">
            <a:off x="4662202" y="-1622936"/>
            <a:ext cx="1015162" cy="10125254"/>
          </a:xfrm>
          <a:custGeom>
            <a:avLst/>
            <a:gdLst>
              <a:gd name="connsiteX0" fmla="*/ 0 w 1015162"/>
              <a:gd name="connsiteY0" fmla="*/ 905741 h 10125254"/>
              <a:gd name="connsiteX1" fmla="*/ 1015162 w 1015162"/>
              <a:gd name="connsiteY1" fmla="*/ 0 h 10125254"/>
              <a:gd name="connsiteX2" fmla="*/ 1015162 w 1015162"/>
              <a:gd name="connsiteY2" fmla="*/ 9219513 h 10125254"/>
              <a:gd name="connsiteX3" fmla="*/ 0 w 1015162"/>
              <a:gd name="connsiteY3" fmla="*/ 10125254 h 1012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10125254">
                <a:moveTo>
                  <a:pt x="0" y="905741"/>
                </a:moveTo>
                <a:lnTo>
                  <a:pt x="1015162" y="0"/>
                </a:lnTo>
                <a:lnTo>
                  <a:pt x="1015162" y="9219513"/>
                </a:lnTo>
                <a:lnTo>
                  <a:pt x="0" y="1012525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2504386">
            <a:off x="7576845" y="3986172"/>
            <a:ext cx="1015162" cy="3676318"/>
          </a:xfrm>
          <a:custGeom>
            <a:avLst/>
            <a:gdLst>
              <a:gd name="connsiteX0" fmla="*/ 0 w 1015162"/>
              <a:gd name="connsiteY0" fmla="*/ 905741 h 3676318"/>
              <a:gd name="connsiteX1" fmla="*/ 1015162 w 1015162"/>
              <a:gd name="connsiteY1" fmla="*/ 0 h 3676318"/>
              <a:gd name="connsiteX2" fmla="*/ 1015162 w 1015162"/>
              <a:gd name="connsiteY2" fmla="*/ 2770577 h 3676318"/>
              <a:gd name="connsiteX3" fmla="*/ 0 w 1015162"/>
              <a:gd name="connsiteY3" fmla="*/ 3676318 h 367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3676318">
                <a:moveTo>
                  <a:pt x="0" y="905741"/>
                </a:moveTo>
                <a:lnTo>
                  <a:pt x="1015162" y="0"/>
                </a:lnTo>
                <a:lnTo>
                  <a:pt x="1015162" y="2770577"/>
                </a:lnTo>
                <a:lnTo>
                  <a:pt x="0" y="36763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任意多边形: 形状 3"/>
          <p:cNvSpPr/>
          <p:nvPr>
            <p:custDataLst>
              <p:tags r:id="rId4"/>
            </p:custDataLst>
          </p:nvPr>
        </p:nvSpPr>
        <p:spPr>
          <a:xfrm rot="2504386">
            <a:off x="10287164" y="1742575"/>
            <a:ext cx="350906" cy="5588601"/>
          </a:xfrm>
          <a:custGeom>
            <a:avLst/>
            <a:gdLst>
              <a:gd name="connsiteX0" fmla="*/ 0 w 350906"/>
              <a:gd name="connsiteY0" fmla="*/ 0 h 5588601"/>
              <a:gd name="connsiteX1" fmla="*/ 350906 w 350906"/>
              <a:gd name="connsiteY1" fmla="*/ 393298 h 5588601"/>
              <a:gd name="connsiteX2" fmla="*/ 350906 w 350906"/>
              <a:gd name="connsiteY2" fmla="*/ 5275518 h 5588601"/>
              <a:gd name="connsiteX3" fmla="*/ 0 w 350906"/>
              <a:gd name="connsiteY3" fmla="*/ 5588601 h 558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6" h="5588601">
                <a:moveTo>
                  <a:pt x="0" y="0"/>
                </a:moveTo>
                <a:lnTo>
                  <a:pt x="350906" y="393298"/>
                </a:lnTo>
                <a:lnTo>
                  <a:pt x="350906" y="5275518"/>
                </a:lnTo>
                <a:lnTo>
                  <a:pt x="0" y="55886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任意多边形: 形状 4"/>
          <p:cNvSpPr/>
          <p:nvPr>
            <p:custDataLst>
              <p:tags r:id="rId5"/>
            </p:custDataLst>
          </p:nvPr>
        </p:nvSpPr>
        <p:spPr>
          <a:xfrm rot="2504386">
            <a:off x="9550809" y="-623577"/>
            <a:ext cx="1015162" cy="2082345"/>
          </a:xfrm>
          <a:custGeom>
            <a:avLst/>
            <a:gdLst>
              <a:gd name="connsiteX0" fmla="*/ 0 w 1015162"/>
              <a:gd name="connsiteY0" fmla="*/ 905741 h 2082345"/>
              <a:gd name="connsiteX1" fmla="*/ 1015162 w 1015162"/>
              <a:gd name="connsiteY1" fmla="*/ 0 h 2082345"/>
              <a:gd name="connsiteX2" fmla="*/ 1015162 w 1015162"/>
              <a:gd name="connsiteY2" fmla="*/ 1176604 h 2082345"/>
              <a:gd name="connsiteX3" fmla="*/ 0 w 1015162"/>
              <a:gd name="connsiteY3" fmla="*/ 2082345 h 2082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162" h="2082345">
                <a:moveTo>
                  <a:pt x="0" y="905741"/>
                </a:moveTo>
                <a:lnTo>
                  <a:pt x="1015162" y="0"/>
                </a:lnTo>
                <a:lnTo>
                  <a:pt x="1015162" y="1176604"/>
                </a:lnTo>
                <a:lnTo>
                  <a:pt x="0" y="20823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-635" y="1110357"/>
            <a:ext cx="6885322" cy="4403697"/>
          </a:xfrm>
          <a:prstGeom prst="rect">
            <a:avLst/>
          </a:prstGeom>
          <a:solidFill>
            <a:schemeClr val="accent1">
              <a:lumMod val="75000"/>
              <a:alpha val="86667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2"/>
          <a:srcRect r="-533"/>
          <a:stretch>
            <a:fillRect/>
          </a:stretch>
        </p:blipFill>
        <p:spPr>
          <a:xfrm>
            <a:off x="6885323" y="1110356"/>
            <a:ext cx="5323161" cy="440369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885324" y="1110358"/>
            <a:ext cx="5306676" cy="4403697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939165" y="2707640"/>
            <a:ext cx="5006340" cy="93027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sz="4700" b="1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智慧解决方案架构</a:t>
            </a:r>
            <a:endParaRPr lang="zh-CN" altLang="en-US" sz="47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7479665" y="2631440"/>
            <a:ext cx="3982720" cy="1110615"/>
          </a:xfrm>
          <a:prstGeom prst="rect">
            <a:avLst/>
          </a:prstGeom>
          <a:noFill/>
        </p:spPr>
        <p:txBody>
          <a:bodyPr wrap="square" lIns="90170" tIns="46990" rIns="90170" bIns="46990" rtlCol="0" anchor="b" anchorCtr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en-US" altLang="zh-CN" sz="9600" b="1" spc="300" dirty="0">
                <a:solidFill>
                  <a:schemeClr val="bg1"/>
                </a:solidFill>
                <a:ea typeface="微软雅黑" panose="020B0503020204020204" charset="-122"/>
              </a:rPr>
              <a:t>PART 03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8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869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869"/>
  <p:tag name="KSO_WM_SLIDE_LAYOUT" val="a_b"/>
  <p:tag name="KSO_WM_SLIDE_LAYOUT_CNT" val="1_1"/>
  <p:tag name="KSO_WM_TEMPLATE_THUMBS_INDEX" val="1、4、7、10、13、14、15、16、17、18、19、20、21、22、23、24、25、26、27、2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869_5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869"/>
  <p:tag name="KSO_WM_SLIDE_LAYOUT" val="a_b_l"/>
  <p:tag name="KSO_WM_SLIDE_LAYOUT_CNT" val="1_1_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869_5*i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869_5*i*2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Contents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869_5*b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 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869_5*a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02869_5*i*3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869_5*l_h_i*1_1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30"/>
  <p:tag name="KSO_WM_UNIT_HIGHLIGHT" val="0"/>
  <p:tag name="KSO_WM_UNIT_COMPATIBLE" val="0"/>
  <p:tag name="KSO_WM_TEMPLATE_CATEGORY" val="custom"/>
  <p:tag name="KSO_WM_TEMPLATE_INDEX" val="20202869"/>
  <p:tag name="KSO_WM_DIAGRAM_GROUP_CODE" val="l1-1"/>
  <p:tag name="KSO_WM_UNIT_ID" val="custom20202869_5*l_h_f*1_1_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869_5*l_h_i*1_2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30"/>
  <p:tag name="KSO_WM_UNIT_HIGHLIGHT" val="0"/>
  <p:tag name="KSO_WM_UNIT_COMPATIBLE" val="0"/>
  <p:tag name="KSO_WM_TEMPLATE_CATEGORY" val="custom"/>
  <p:tag name="KSO_WM_TEMPLATE_INDEX" val="20202869"/>
  <p:tag name="KSO_WM_DIAGRAM_GROUP_CODE" val="l1-1"/>
  <p:tag name="KSO_WM_UNIT_ID" val="custom20202869_5*l_h_f*1_2_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869_5*l_h_i*1_3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HIGHLIGHT" val="0"/>
  <p:tag name="KSO_WM_UNIT_COMPATIBLE" val="0"/>
  <p:tag name="KSO_WM_TEMPLATE_CATEGORY" val="custom"/>
  <p:tag name="KSO_WM_TEMPLATE_INDEX" val="20202869"/>
  <p:tag name="KSO_WM_DIAGRAM_GROUP_CODE" val="l1-1"/>
  <p:tag name="KSO_WM_UNIT_ID" val="custom20202869_5*l_h_f*1_3_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869_5*l_h_i*1_4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HIGHLIGHT" val="0"/>
  <p:tag name="KSO_WM_UNIT_COMPATIBLE" val="0"/>
  <p:tag name="KSO_WM_TEMPLATE_CATEGORY" val="custom"/>
  <p:tag name="KSO_WM_TEMPLATE_INDEX" val="20202869"/>
  <p:tag name="KSO_WM_DIAGRAM_GROUP_CODE" val="l1-1"/>
  <p:tag name="KSO_WM_UNIT_ID" val="custom20202869_5*l_h_f*1_4_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2869_5*l_h_i*1_5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5_1"/>
  <p:tag name="KSO_WM_UNIT_LAYERLEVEL" val="1_1_1"/>
  <p:tag name="KSO_WM_UNIT_HIGHLIGHT" val="0"/>
  <p:tag name="KSO_WM_UNIT_COMPATIBLE" val="0"/>
  <p:tag name="KSO_WM_TEMPLATE_CATEGORY" val="custom"/>
  <p:tag name="KSO_WM_TEMPLATE_INDEX" val="20202869"/>
  <p:tag name="KSO_WM_DIAGRAM_GROUP_CODE" val="l1-1"/>
  <p:tag name="KSO_WM_UNIT_ID" val="custom20202869_5*l_h_f*1_5_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2869_5*l_h_i*1_5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5_1"/>
  <p:tag name="KSO_WM_UNIT_LAYERLEVEL" val="1_1_1"/>
  <p:tag name="KSO_WM_UNIT_HIGHLIGHT" val="0"/>
  <p:tag name="KSO_WM_UNIT_COMPATIBLE" val="0"/>
  <p:tag name="KSO_WM_TEMPLATE_CATEGORY" val="custom"/>
  <p:tag name="KSO_WM_TEMPLATE_INDEX" val="20202869"/>
  <p:tag name="KSO_WM_DIAGRAM_GROUP_CODE" val="l1-1"/>
  <p:tag name="KSO_WM_UNIT_ID" val="custom20202869_5*l_h_f*1_5_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869"/>
  <p:tag name="KSO_WM_SLIDE_ID" val="custom20202869_20"/>
  <p:tag name="KSO_WM_TEMPLATE_SUBCATEGORY" val="0"/>
  <p:tag name="KSO_WM_SLIDE_TYPE" val="text"/>
  <p:tag name="KSO_WM_SLIDE_SUBTYPE" val="pureTxt"/>
  <p:tag name="KSO_WM_SLIDE_ITEM_CNT" val="1"/>
  <p:tag name="KSO_WM_SLIDE_INDEX" val="20"/>
  <p:tag name="KSO_WM_SLIDE_SIZE" val="313.578*133.963"/>
  <p:tag name="KSO_WM_SLIDE_POSITION" val="578.431*182.812"/>
  <p:tag name="KSO_WM_DIAGRAM_GROUP_CODE" val="ζ1-1"/>
  <p:tag name="KSO_WM_SLIDE_DIAGTYPE" val="ζ"/>
  <p:tag name="KSO_WM_TAG_VERSION" val="1.0"/>
  <p:tag name="KSO_WM_SLIDE_LAYOUT" val="a_f_ζ"/>
  <p:tag name="KSO_WM_SLIDE_LAYOUT_CNT" val="1_1_1"/>
  <p:tag name="KSO_WM_TEMPLATE_MASTER_TYPE" val="1"/>
  <p:tag name="KSO_WM_TEMPLATE_COLOR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8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ustom20202869_20*i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custom20202869_20*i*2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3"/>
  <p:tag name="KSO_WM_UNIT_ID" val="custom20202869_20*i*3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4"/>
  <p:tag name="KSO_WM_UNIT_ID" val="custom20202869_20*i*4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5"/>
  <p:tag name="KSO_WM_UNIT_ID" val="custom20202869_20*i*5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6"/>
  <p:tag name="KSO_WM_UNIT_ID" val="custom20202869_20*i*6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USESOURCEFORMAT_APPLY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7"/>
  <p:tag name="KSO_WM_UNIT_ID" val="custom20202869_20*i*7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2869_20*a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i"/>
  <p:tag name="KSO_WM_UNIT_TYPE" val="ζ_h_f"/>
  <p:tag name="KSO_WM_UNIT_INDEX" val="1_1_1"/>
  <p:tag name="KSO_WM_UNIT_ID" val="custom20202869_20*ζ_h_f*1_1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PRESET_TEXT" val="3417"/>
  <p:tag name="KSO_WM_UNIT_NOCLEAR" val="0"/>
  <p:tag name="KSO_WM_UNIT_VALUE" val="3"/>
  <p:tag name="KSO_WM_UNIT_DYNAMIC_NUM_END" val="1"/>
  <p:tag name="KSO_WM_UNIT_TEXT_FILL_FORE_SCHEMECOLOR_INDEX" val="14"/>
  <p:tag name="KSO_WM_UNIT_TEXT_FILL_TYPE" val="1"/>
  <p:tag name="KSO_WM_UNIT_USESOURCEFORMAT_APPLY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869"/>
  <p:tag name="KSO_WM_SLIDE_ID" val="custom20202869_20"/>
  <p:tag name="KSO_WM_TEMPLATE_SUBCATEGORY" val="0"/>
  <p:tag name="KSO_WM_SLIDE_TYPE" val="text"/>
  <p:tag name="KSO_WM_SLIDE_SUBTYPE" val="pureTxt"/>
  <p:tag name="KSO_WM_SLIDE_ITEM_CNT" val="1"/>
  <p:tag name="KSO_WM_SLIDE_INDEX" val="20"/>
  <p:tag name="KSO_WM_SLIDE_SIZE" val="313.578*133.963"/>
  <p:tag name="KSO_WM_SLIDE_POSITION" val="578.431*182.812"/>
  <p:tag name="KSO_WM_DIAGRAM_GROUP_CODE" val="ζ1-1"/>
  <p:tag name="KSO_WM_SLIDE_DIAGTYPE" val="ζ"/>
  <p:tag name="KSO_WM_TAG_VERSION" val="1.0"/>
  <p:tag name="KSO_WM_SLIDE_LAYOUT" val="a_f_ζ"/>
  <p:tag name="KSO_WM_SLIDE_LAYOUT_CNT" val="1_1_1"/>
  <p:tag name="KSO_WM_TEMPLATE_MASTER_TYPE" val="1"/>
  <p:tag name="KSO_WM_TEMPLATE_COLOR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ustom20202869_20*i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custom20202869_20*i*2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3"/>
  <p:tag name="KSO_WM_UNIT_ID" val="custom20202869_20*i*3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4"/>
  <p:tag name="KSO_WM_UNIT_ID" val="custom20202869_20*i*4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5"/>
  <p:tag name="KSO_WM_UNIT_ID" val="custom20202869_20*i*5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6"/>
  <p:tag name="KSO_WM_UNIT_ID" val="custom20202869_20*i*6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USESOURCEFORMAT_APPLY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7"/>
  <p:tag name="KSO_WM_UNIT_ID" val="custom20202869_20*i*7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2869_20*a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i"/>
  <p:tag name="KSO_WM_UNIT_TYPE" val="ζ_h_f"/>
  <p:tag name="KSO_WM_UNIT_INDEX" val="1_1_1"/>
  <p:tag name="KSO_WM_UNIT_ID" val="custom20202869_20*ζ_h_f*1_1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PRESET_TEXT" val="3417"/>
  <p:tag name="KSO_WM_UNIT_NOCLEAR" val="0"/>
  <p:tag name="KSO_WM_UNIT_VALUE" val="3"/>
  <p:tag name="KSO_WM_UNIT_DYNAMIC_NUM_END" val="1"/>
  <p:tag name="KSO_WM_UNIT_TEXT_FILL_FORE_SCHEMECOLOR_INDEX" val="14"/>
  <p:tag name="KSO_WM_UNIT_TEXT_FILL_TYPE" val="1"/>
  <p:tag name="KSO_WM_UNIT_USESOURCEFORMAT_APPLY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869"/>
  <p:tag name="KSO_WM_SLIDE_ID" val="custom20202869_20"/>
  <p:tag name="KSO_WM_TEMPLATE_SUBCATEGORY" val="0"/>
  <p:tag name="KSO_WM_SLIDE_TYPE" val="text"/>
  <p:tag name="KSO_WM_SLIDE_SUBTYPE" val="pureTxt"/>
  <p:tag name="KSO_WM_SLIDE_ITEM_CNT" val="1"/>
  <p:tag name="KSO_WM_SLIDE_INDEX" val="20"/>
  <p:tag name="KSO_WM_SLIDE_SIZE" val="313.578*133.963"/>
  <p:tag name="KSO_WM_SLIDE_POSITION" val="578.431*182.812"/>
  <p:tag name="KSO_WM_DIAGRAM_GROUP_CODE" val="ζ1-1"/>
  <p:tag name="KSO_WM_SLIDE_DIAGTYPE" val="ζ"/>
  <p:tag name="KSO_WM_TAG_VERSION" val="1.0"/>
  <p:tag name="KSO_WM_SLIDE_LAYOUT" val="a_f_ζ"/>
  <p:tag name="KSO_WM_SLIDE_LAYOUT_CNT" val="1_1_1"/>
  <p:tag name="KSO_WM_TEMPLATE_MASTER_TYPE" val="1"/>
  <p:tag name="KSO_WM_TEMPLATE_COLOR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ustom20202869_20*i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custom20202869_20*i*2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3"/>
  <p:tag name="KSO_WM_UNIT_ID" val="custom20202869_20*i*3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4"/>
  <p:tag name="KSO_WM_UNIT_ID" val="custom20202869_20*i*4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5"/>
  <p:tag name="KSO_WM_UNIT_ID" val="custom20202869_20*i*5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6"/>
  <p:tag name="KSO_WM_UNIT_ID" val="custom20202869_20*i*6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7"/>
  <p:tag name="KSO_WM_UNIT_ID" val="custom20202869_20*i*7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2869_20*a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i"/>
  <p:tag name="KSO_WM_UNIT_TYPE" val="ζ_h_f"/>
  <p:tag name="KSO_WM_UNIT_INDEX" val="1_1_1"/>
  <p:tag name="KSO_WM_UNIT_ID" val="custom20202869_20*ζ_h_f*1_1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PRESET_TEXT" val="3417"/>
  <p:tag name="KSO_WM_UNIT_NOCLEAR" val="0"/>
  <p:tag name="KSO_WM_UNIT_VALUE" val="3"/>
  <p:tag name="KSO_WM_UNIT_DYNAMIC_NUM_END" val="1"/>
  <p:tag name="KSO_WM_UNIT_TEXT_FILL_FORE_SCHEMECOLOR_INDEX" val="14"/>
  <p:tag name="KSO_WM_UNIT_TEXT_FILL_TYPE" val="1"/>
  <p:tag name="KSO_WM_UNIT_USESOURCEFORMAT_APPLY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869"/>
  <p:tag name="KSO_WM_SLIDE_ID" val="custom20202869_20"/>
  <p:tag name="KSO_WM_TEMPLATE_SUBCATEGORY" val="0"/>
  <p:tag name="KSO_WM_SLIDE_TYPE" val="text"/>
  <p:tag name="KSO_WM_SLIDE_SUBTYPE" val="pureTxt"/>
  <p:tag name="KSO_WM_SLIDE_ITEM_CNT" val="1"/>
  <p:tag name="KSO_WM_SLIDE_INDEX" val="20"/>
  <p:tag name="KSO_WM_SLIDE_SIZE" val="313.578*133.963"/>
  <p:tag name="KSO_WM_SLIDE_POSITION" val="578.431*182.812"/>
  <p:tag name="KSO_WM_DIAGRAM_GROUP_CODE" val="ζ1-1"/>
  <p:tag name="KSO_WM_SLIDE_DIAGTYPE" val="ζ"/>
  <p:tag name="KSO_WM_TAG_VERSION" val="1.0"/>
  <p:tag name="KSO_WM_SLIDE_LAYOUT" val="a_f_ζ"/>
  <p:tag name="KSO_WM_SLIDE_LAYOUT_CNT" val="1_1_1"/>
  <p:tag name="KSO_WM_TEMPLATE_MASTER_TYPE" val="1"/>
  <p:tag name="KSO_WM_TEMPLATE_COLOR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ustom20202869_20*i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custom20202869_20*i*2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3"/>
  <p:tag name="KSO_WM_UNIT_ID" val="custom20202869_20*i*3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4"/>
  <p:tag name="KSO_WM_UNIT_ID" val="custom20202869_20*i*4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5"/>
  <p:tag name="KSO_WM_UNIT_ID" val="custom20202869_20*i*5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6"/>
  <p:tag name="KSO_WM_UNIT_ID" val="custom20202869_20*i*6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USESOURCEFORMAT_APPLY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7"/>
  <p:tag name="KSO_WM_UNIT_ID" val="custom20202869_20*i*7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2869_20*a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i"/>
  <p:tag name="KSO_WM_UNIT_TYPE" val="ζ_h_f"/>
  <p:tag name="KSO_WM_UNIT_INDEX" val="1_1_1"/>
  <p:tag name="KSO_WM_UNIT_ID" val="custom20202869_20*ζ_h_f*1_1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PRESET_TEXT" val="3417"/>
  <p:tag name="KSO_WM_UNIT_NOCLEAR" val="0"/>
  <p:tag name="KSO_WM_UNIT_VALUE" val="3"/>
  <p:tag name="KSO_WM_UNIT_DYNAMIC_NUM_END" val="1"/>
  <p:tag name="KSO_WM_UNIT_TEXT_FILL_FORE_SCHEMECOLOR_INDEX" val="14"/>
  <p:tag name="KSO_WM_UNIT_TEXT_FILL_TYPE" val="1"/>
  <p:tag name="KSO_WM_UNIT_USESOURCEFORMAT_APPLY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869"/>
  <p:tag name="KSO_WM_SLIDE_ID" val="custom20202869_16"/>
  <p:tag name="KSO_WM_TEMPLATE_SUBCATEGORY" val="0"/>
  <p:tag name="KSO_WM_SLIDE_TYPE" val="text"/>
  <p:tag name="KSO_WM_SLIDE_SUBTYPE" val="picTxt"/>
  <p:tag name="KSO_WM_SLIDE_ITEM_CNT" val="0"/>
  <p:tag name="KSO_WM_SLIDE_INDEX" val="16"/>
  <p:tag name="KSO_WM_SLIDE_SIZE" val="910*469"/>
  <p:tag name="KSO_WM_SLIDE_POSITION" val="0*3"/>
  <p:tag name="KSO_WM_TAG_VERSION" val="1.0"/>
  <p:tag name="KSO_WM_SLIDE_LAYOUT" val="a_d_f"/>
  <p:tag name="KSO_WM_SLIDE_LAYOUT_CNT" val="1_1_1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  <p:tag name="KSO_WM_TEMPLATE_MASTER_TYPE" val="1"/>
  <p:tag name="KSO_WM_TEMPLATE_COLOR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86*11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869_16*d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  <p:tag name="KSO_WM_UNIT_PLACING_PICTURE_INFO" val="{&quot;full_picture&quot;:false,&quot;last_crop_picture&quot;:&quot;1-1&quot;,&quot;selected&quot;:&quot;1-1&quot;,&quot;spacing&quot;:6}"/>
  <p:tag name="KSO_WM_UNIT_SUPPORT_UNIT_TYPE" val="[&quot;all&quot;]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869_16*i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2869_16*i*3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869_16*a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2869_16*i*2"/>
  <p:tag name="KSO_WM_TEMPLATE_CATEGORY" val="custom"/>
  <p:tag name="KSO_WM_TEMPLATE_INDEX" val="20202869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BEAUTIFY_FLAG" val="#wm#"/>
  <p:tag name="KSO_WM_TEMPLATE_CATEGORY" val="diagram"/>
  <p:tag name="KSO_WM_TEMPLATE_INDEX" val="20200328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SLIDE_BK_DARK_LIGHT" val="2"/>
  <p:tag name="KSO_WM_SLIDE_BACKGROUND_TYPE" val="leftRight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BEAUTIFY_FLAG" val="#wm#"/>
  <p:tag name="KSO_WM_TEMPLATE_CATEGORY" val="diagram"/>
  <p:tag name="KSO_WM_TEMPLATE_INDEX" val="20200328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SLIDE_BK_DARK_LIGHT" val="2"/>
  <p:tag name="KSO_WM_SLIDE_BACKGROUND_TYPE" val="leftRight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869"/>
  <p:tag name="KSO_WM_SLIDE_ID" val="custom20202869_16"/>
  <p:tag name="KSO_WM_TEMPLATE_SUBCATEGORY" val="0"/>
  <p:tag name="KSO_WM_SLIDE_TYPE" val="text"/>
  <p:tag name="KSO_WM_SLIDE_SUBTYPE" val="picTxt"/>
  <p:tag name="KSO_WM_SLIDE_ITEM_CNT" val="0"/>
  <p:tag name="KSO_WM_SLIDE_INDEX" val="16"/>
  <p:tag name="KSO_WM_SLIDE_SIZE" val="910*469"/>
  <p:tag name="KSO_WM_SLIDE_POSITION" val="0*3"/>
  <p:tag name="KSO_WM_TAG_VERSION" val="1.0"/>
  <p:tag name="KSO_WM_SLIDE_LAYOUT" val="a_d_f"/>
  <p:tag name="KSO_WM_SLIDE_LAYOUT_CNT" val="1_1_1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  <p:tag name="KSO_WM_TEMPLATE_MASTER_TYPE" val="1"/>
  <p:tag name="KSO_WM_TEMPLATE_COLOR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86*11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869_16*d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  <p:tag name="KSO_WM_UNIT_PLACING_PICTURE_INFO" val="{&quot;full_picture&quot;:false,&quot;last_crop_picture&quot;:&quot;1-1&quot;,&quot;selected&quot;:&quot;1-1&quot;,&quot;spacing&quot;:6}"/>
  <p:tag name="KSO_WM_UNIT_SUPPORT_UNIT_TYPE" val="[&quot;all&quot;]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869_16*i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2869_16*i*3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869_16*a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2869_16*i*2"/>
  <p:tag name="KSO_WM_TEMPLATE_CATEGORY" val="custom"/>
  <p:tag name="KSO_WM_TEMPLATE_INDEX" val="20202869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BEAUTIFY_FLAG" val="#wm#"/>
  <p:tag name="KSO_WM_TEMPLATE_CATEGORY" val="diagram"/>
  <p:tag name="KSO_WM_TEMPLATE_INDEX" val="20200328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SLIDE_BK_DARK_LIGHT" val="2"/>
  <p:tag name="KSO_WM_SLIDE_BACKGROUND_TYPE" val="leftRight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BEAUTIFY_FLAG" val="#wm#"/>
  <p:tag name="KSO_WM_TEMPLATE_CATEGORY" val="diagram"/>
  <p:tag name="KSO_WM_TEMPLATE_INDEX" val="20200328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SLIDE_BK_DARK_LIGHT" val="2"/>
  <p:tag name="KSO_WM_SLIDE_BACKGROUND_TYPE" val="leftRight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869"/>
  <p:tag name="KSO_WM_SLIDE_ID" val="custom20202869_16"/>
  <p:tag name="KSO_WM_TEMPLATE_SUBCATEGORY" val="0"/>
  <p:tag name="KSO_WM_SLIDE_TYPE" val="text"/>
  <p:tag name="KSO_WM_SLIDE_SUBTYPE" val="picTxt"/>
  <p:tag name="KSO_WM_SLIDE_ITEM_CNT" val="0"/>
  <p:tag name="KSO_WM_SLIDE_INDEX" val="16"/>
  <p:tag name="KSO_WM_SLIDE_SIZE" val="910*469"/>
  <p:tag name="KSO_WM_SLIDE_POSITION" val="0*3"/>
  <p:tag name="KSO_WM_TAG_VERSION" val="1.0"/>
  <p:tag name="KSO_WM_SLIDE_LAYOUT" val="a_d_f"/>
  <p:tag name="KSO_WM_SLIDE_LAYOUT_CNT" val="1_1_1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  <p:tag name="KSO_WM_TEMPLATE_MASTER_TYPE" val="1"/>
  <p:tag name="KSO_WM_TEMPLATE_COLOR_TYPE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86*11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869_16*d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  <p:tag name="KSO_WM_UNIT_PLACING_PICTURE_INFO" val="{&quot;full_picture&quot;:false,&quot;last_crop_picture&quot;:&quot;1-1&quot;,&quot;selected&quot;:&quot;1-1&quot;,&quot;spacing&quot;:6}"/>
  <p:tag name="KSO_WM_UNIT_SUPPORT_UNIT_TYPE" val="[&quot;all&quot;]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869_16*i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2869_16*i*3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869_16*a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37.6299976968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2869_16*i*2"/>
  <p:tag name="KSO_WM_TEMPLATE_CATEGORY" val="custom"/>
  <p:tag name="KSO_WM_TEMPLATE_INDEX" val="20202869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BEAUTIFY_FLAG" val="#wm#"/>
  <p:tag name="KSO_WM_TEMPLATE_CATEGORY" val="diagram"/>
  <p:tag name="KSO_WM_TEMPLATE_INDEX" val="20200328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SLIDE_BK_DARK_LIGHT" val="2"/>
  <p:tag name="KSO_WM_SLIDE_BACKGROUND_TYPE" val="leftRight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BEAUTIFY_FLAG" val="#wm#"/>
  <p:tag name="KSO_WM_TEMPLATE_CATEGORY" val="diagram"/>
  <p:tag name="KSO_WM_TEMPLATE_INDEX" val="20200328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SLIDE_BK_DARK_LIGHT" val="2"/>
  <p:tag name="KSO_WM_SLIDE_BACKGROUND_TYPE" val="leftRight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BEAUTIFY_FLAG" val="#wm#"/>
  <p:tag name="KSO_WM_TEMPLATE_CATEGORY" val="diagram"/>
  <p:tag name="KSO_WM_TEMPLATE_INDEX" val="20200328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SLIDE_BK_DARK_LIGHT" val="2"/>
  <p:tag name="KSO_WM_SLIDE_BACKGROUND_TYPE" val="leftRight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BEAUTIFY_FLAG" val="#wm#"/>
  <p:tag name="KSO_WM_TEMPLATE_CATEGORY" val="diagram"/>
  <p:tag name="KSO_WM_TEMPLATE_INDEX" val="20200328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SLIDE_BK_DARK_LIGHT" val="2"/>
  <p:tag name="KSO_WM_SLIDE_BACKGROUND_TYPE" val="leftRight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d895730-1ebf-400e-8d23-c3ba258f91ce}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869"/>
  <p:tag name="KSO_WM_SLIDE_ID" val="custom20202869_20"/>
  <p:tag name="KSO_WM_TEMPLATE_SUBCATEGORY" val="0"/>
  <p:tag name="KSO_WM_SLIDE_TYPE" val="text"/>
  <p:tag name="KSO_WM_SLIDE_SUBTYPE" val="pureTxt"/>
  <p:tag name="KSO_WM_SLIDE_ITEM_CNT" val="1"/>
  <p:tag name="KSO_WM_SLIDE_INDEX" val="20"/>
  <p:tag name="KSO_WM_SLIDE_SIZE" val="313.578*133.963"/>
  <p:tag name="KSO_WM_SLIDE_POSITION" val="578.431*182.812"/>
  <p:tag name="KSO_WM_DIAGRAM_GROUP_CODE" val="ζ1-1"/>
  <p:tag name="KSO_WM_SLIDE_DIAGTYPE" val="ζ"/>
  <p:tag name="KSO_WM_TAG_VERSION" val="1.0"/>
  <p:tag name="KSO_WM_SLIDE_LAYOUT" val="a_f_ζ"/>
  <p:tag name="KSO_WM_SLIDE_LAYOUT_CNT" val="1_1_1"/>
  <p:tag name="KSO_WM_TEMPLATE_MASTER_TYPE" val="1"/>
  <p:tag name="KSO_WM_TEMPLATE_COLOR_TYPE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ustom20202869_20*i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custom20202869_20*i*2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3"/>
  <p:tag name="KSO_WM_UNIT_ID" val="custom20202869_20*i*3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4"/>
  <p:tag name="KSO_WM_UNIT_ID" val="custom20202869_20*i*4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5"/>
  <p:tag name="KSO_WM_UNIT_ID" val="custom20202869_20*i*5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6"/>
  <p:tag name="KSO_WM_UNIT_ID" val="custom20202869_20*i*6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USESOURCEFORMAT_APPLY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7"/>
  <p:tag name="KSO_WM_UNIT_ID" val="custom20202869_20*i*7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2869_20*a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i"/>
  <p:tag name="KSO_WM_UNIT_TYPE" val="ζ_h_f"/>
  <p:tag name="KSO_WM_UNIT_INDEX" val="1_1_1"/>
  <p:tag name="KSO_WM_UNIT_ID" val="custom20202869_20*ζ_h_f*1_1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PRESET_TEXT" val="3417"/>
  <p:tag name="KSO_WM_UNIT_NOCLEAR" val="0"/>
  <p:tag name="KSO_WM_UNIT_VALUE" val="3"/>
  <p:tag name="KSO_WM_UNIT_DYNAMIC_NUM_END" val="1"/>
  <p:tag name="KSO_WM_UNIT_TEXT_FILL_FORE_SCHEMECOLOR_INDEX" val="14"/>
  <p:tag name="KSO_WM_UNIT_TEXT_FILL_TYPE" val="1"/>
  <p:tag name="KSO_WM_UNIT_USESOURCEFORMAT_APPLY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869"/>
  <p:tag name="KSO_WM_SLIDE_ID" val="custom20202869_20"/>
  <p:tag name="KSO_WM_TEMPLATE_SUBCATEGORY" val="0"/>
  <p:tag name="KSO_WM_SLIDE_TYPE" val="text"/>
  <p:tag name="KSO_WM_SLIDE_SUBTYPE" val="pureTxt"/>
  <p:tag name="KSO_WM_SLIDE_ITEM_CNT" val="1"/>
  <p:tag name="KSO_WM_SLIDE_INDEX" val="20"/>
  <p:tag name="KSO_WM_SLIDE_SIZE" val="313.578*133.963"/>
  <p:tag name="KSO_WM_SLIDE_POSITION" val="578.431*182.812"/>
  <p:tag name="KSO_WM_DIAGRAM_GROUP_CODE" val="ζ1-1"/>
  <p:tag name="KSO_WM_SLIDE_DIAGTYPE" val="ζ"/>
  <p:tag name="KSO_WM_TAG_VERSION" val="1.0"/>
  <p:tag name="KSO_WM_SLIDE_LAYOUT" val="a_f_ζ"/>
  <p:tag name="KSO_WM_SLIDE_LAYOUT_CNT" val="1_1_1"/>
  <p:tag name="KSO_WM_TEMPLATE_MASTER_TYPE" val="1"/>
  <p:tag name="KSO_WM_TEMPLATE_COLOR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ustom20202869_20*i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custom20202869_20*i*2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3"/>
  <p:tag name="KSO_WM_UNIT_ID" val="custom20202869_20*i*3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4"/>
  <p:tag name="KSO_WM_UNIT_ID" val="custom20202869_20*i*4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5"/>
  <p:tag name="KSO_WM_UNIT_ID" val="custom20202869_20*i*5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6"/>
  <p:tag name="KSO_WM_UNIT_ID" val="custom20202869_20*i*6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USESOURCEFORMAT_APPLY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7"/>
  <p:tag name="KSO_WM_UNIT_ID" val="custom20202869_20*i*7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5"/>
  <p:tag name="KSO_WM_UNIT_FILL_TYPE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2869_20*a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i"/>
  <p:tag name="KSO_WM_UNIT_TYPE" val="ζ_h_f"/>
  <p:tag name="KSO_WM_UNIT_INDEX" val="1_1_1"/>
  <p:tag name="KSO_WM_UNIT_ID" val="custom20202869_20*ζ_h_f*1_1_1"/>
  <p:tag name="KSO_WM_TEMPLATE_CATEGORY" val="custom"/>
  <p:tag name="KSO_WM_TEMPLATE_INDEX" val="20202869"/>
  <p:tag name="KSO_WM_UNIT_LAYERLEVEL" val="1_1_1"/>
  <p:tag name="KSO_WM_TAG_VERSION" val="1.0"/>
  <p:tag name="KSO_WM_BEAUTIFY_FLAG" val="#wm#"/>
  <p:tag name="KSO_WM_UNIT_PRESET_TEXT" val="3417"/>
  <p:tag name="KSO_WM_UNIT_NOCLEAR" val="0"/>
  <p:tag name="KSO_WM_UNIT_VALUE" val="3"/>
  <p:tag name="KSO_WM_UNIT_DYNAMIC_NUM_END" val="1"/>
  <p:tag name="KSO_WM_UNIT_TEXT_FILL_FORE_SCHEMECOLOR_INDEX" val="14"/>
  <p:tag name="KSO_WM_UNIT_TEXT_FILL_TYPE" val="1"/>
  <p:tag name="KSO_WM_UNIT_USESOURCEFORMAT_APPLY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86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869_28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28"/>
  <p:tag name="KSO_WM_TAG_VERSION" val="1.0"/>
  <p:tag name="KSO_WM_BEAUTIFY_FLAG" val="#wm#"/>
  <p:tag name="KSO_WM_TEMPLATE_CATEGORY" val="custom"/>
  <p:tag name="KSO_WM_TEMPLATE_INDEX" val="20202869"/>
  <p:tag name="KSO_WM_SLIDE_LAYOUT" val="a_b"/>
  <p:tag name="KSO_WM_SLIDE_LAYOUT_CNT" val="1_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869_28*a*1"/>
  <p:tag name="KSO_WM_TEMPLATE_CATEGORY" val="custom"/>
  <p:tag name="KSO_WM_TEMPLATE_INDEX" val="20202869"/>
  <p:tag name="KSO_WM_UNIT_LAYERLEVEL" val="1"/>
  <p:tag name="KSO_WM_TAG_VERSION" val="1.0"/>
  <p:tag name="KSO_WM_BEAUTIFY_FLAG" val="#wm#"/>
  <p:tag name="KSO_WM_UNIT_PRESET_TEXT" val="感谢您的耐心观看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6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869_28*b*1"/>
  <p:tag name="KSO_WM_TEMPLATE_CATEGORY" val="custom"/>
  <p:tag name="KSO_WM_TEMPLATE_INDEX" val="20202869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869"/>
  <p:tag name="KSO_WM_TEMPLATE_THUMBS_INDEX" val="1、4、7、10、13、14、15、16、17、18、19、20、21、22、23、24、25、26、27、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SUBTYPE" val="q"/>
  <p:tag name="KSO_WM_UNIT_TYPE" val="i"/>
  <p:tag name="KSO_WM_UNIT_INDEX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水天一色">
      <a:dk1>
        <a:srgbClr val="000000"/>
      </a:dk1>
      <a:lt1>
        <a:srgbClr val="FFFFFF"/>
      </a:lt1>
      <a:dk2>
        <a:srgbClr val="D0D9E8"/>
      </a:dk2>
      <a:lt2>
        <a:srgbClr val="B6CDE8"/>
      </a:lt2>
      <a:accent1>
        <a:srgbClr val="94B9E5"/>
      </a:accent1>
      <a:accent2>
        <a:srgbClr val="6C99DA"/>
      </a:accent2>
      <a:accent3>
        <a:srgbClr val="4F78C9"/>
      </a:accent3>
      <a:accent4>
        <a:srgbClr val="3B539D"/>
      </a:accent4>
      <a:accent5>
        <a:srgbClr val="273677"/>
      </a:accent5>
      <a:accent6>
        <a:srgbClr val="212A4D"/>
      </a:accent6>
      <a:hlink>
        <a:srgbClr val="866054"/>
      </a:hlink>
      <a:folHlink>
        <a:srgbClr val="422F28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1089</Words>
  <Application>Microsoft Office PowerPoint</Application>
  <PresentationFormat>宽屏</PresentationFormat>
  <Paragraphs>519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黑体</vt:lpstr>
      <vt:lpstr>楷体</vt:lpstr>
      <vt:lpstr>隶书</vt:lpstr>
      <vt:lpstr>微软雅黑</vt:lpstr>
      <vt:lpstr>Arial</vt:lpstr>
      <vt:lpstr>Arial Black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各方对于智慧园区的理解与期望</vt:lpstr>
      <vt:lpstr> 智慧园区的建设发展趋势</vt:lpstr>
      <vt:lpstr>PowerPoint 演示文稿</vt:lpstr>
      <vt:lpstr>PowerPoint 演示文稿</vt:lpstr>
      <vt:lpstr>PowerPoint 演示文稿</vt:lpstr>
      <vt:lpstr>智慧园区的总体架构与规划设计</vt:lpstr>
      <vt:lpstr>PowerPoint 演示文稿</vt:lpstr>
      <vt:lpstr>子系统组成关系图组成关系图</vt:lpstr>
      <vt:lpstr>PowerPoint 演示文稿</vt:lpstr>
      <vt:lpstr>招商面临的痛苦</vt:lpstr>
      <vt:lpstr>功能特点</vt:lpstr>
      <vt:lpstr>PowerPoint 演示文稿</vt:lpstr>
      <vt:lpstr>智能门禁</vt:lpstr>
      <vt:lpstr>访客系统</vt:lpstr>
      <vt:lpstr>PowerPoint 演示文稿</vt:lpstr>
      <vt:lpstr>智能能耗</vt:lpstr>
      <vt:lpstr>PowerPoint 演示文稿</vt:lpstr>
      <vt:lpstr>资产管理系统</vt:lpstr>
      <vt:lpstr>PowerPoint 演示文稿</vt:lpstr>
      <vt:lpstr>PowerPoint 演示文稿</vt:lpstr>
      <vt:lpstr>设备巡检</vt:lpstr>
      <vt:lpstr>智慧支付</vt:lpstr>
      <vt:lpstr>PowerPoint 演示文稿</vt:lpstr>
      <vt:lpstr>PowerPoint 演示文稿</vt:lpstr>
      <vt:lpstr>物联网平台</vt:lpstr>
      <vt:lpstr>PowerPoint 演示文稿</vt:lpstr>
      <vt:lpstr>PowerPoint 演示文稿</vt:lpstr>
      <vt:lpstr>社群社交</vt:lpstr>
      <vt:lpstr>PowerPoint 演示文稿</vt:lpstr>
      <vt:lpstr>政务服务平台</vt:lpstr>
      <vt:lpstr>政务服务平台</vt:lpstr>
      <vt:lpstr>PowerPoint 演示文稿</vt:lpstr>
      <vt:lpstr>资源共享预订系统</vt:lpstr>
      <vt:lpstr>PowerPoint 演示文稿</vt:lpstr>
      <vt:lpstr>智慧食堂</vt:lpstr>
      <vt:lpstr>智慧食堂</vt:lpstr>
      <vt:lpstr>PowerPoint 演示文稿</vt:lpstr>
      <vt:lpstr>三大主平台提供多样化综合服务</vt:lpstr>
      <vt:lpstr>PowerPoint 演示文稿</vt:lpstr>
      <vt:lpstr>智慧园区的建设意义</vt:lpstr>
      <vt:lpstr>智慧园区的建设的部分收益一览</vt:lpstr>
      <vt:lpstr>PowerPoint 演示文稿</vt:lpstr>
      <vt:lpstr>39. 智慧园区案例 – ****软件园</vt:lpstr>
      <vt:lpstr>感谢您的耐心观看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Jackxin Xu</dc:creator>
  <cp:lastModifiedBy>张 涛</cp:lastModifiedBy>
  <cp:revision>47</cp:revision>
  <dcterms:created xsi:type="dcterms:W3CDTF">2020-08-26T12:48:00Z</dcterms:created>
  <dcterms:modified xsi:type="dcterms:W3CDTF">2022-03-09T02:41:44Z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2018-11-01T00:00:00Z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2020-08-26T00:00:00Z</vt:filetime>
  </property>
  <property fmtid="{D5CDD505-2E9C-101B-9397-08002B2CF9AE}" pid="5" name="KSOProductBuildVer">
    <vt:lpwstr>2052-11.1.0.10132</vt:lpwstr>
  </property>
</Properties>
</file>